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0" r:id="rId1"/>
    <p:sldMasterId id="2147483816" r:id="rId2"/>
  </p:sldMasterIdLst>
  <p:notesMasterIdLst>
    <p:notesMasterId r:id="rId30"/>
  </p:notesMasterIdLst>
  <p:handoutMasterIdLst>
    <p:handoutMasterId r:id="rId31"/>
  </p:handoutMasterIdLst>
  <p:sldIdLst>
    <p:sldId id="256" r:id="rId3"/>
    <p:sldId id="257" r:id="rId4"/>
    <p:sldId id="258" r:id="rId5"/>
    <p:sldId id="317" r:id="rId6"/>
    <p:sldId id="318" r:id="rId7"/>
    <p:sldId id="330" r:id="rId8"/>
    <p:sldId id="319" r:id="rId9"/>
    <p:sldId id="294" r:id="rId10"/>
    <p:sldId id="331" r:id="rId11"/>
    <p:sldId id="326" r:id="rId12"/>
    <p:sldId id="332" r:id="rId13"/>
    <p:sldId id="327" r:id="rId14"/>
    <p:sldId id="298" r:id="rId15"/>
    <p:sldId id="268" r:id="rId16"/>
    <p:sldId id="321" r:id="rId17"/>
    <p:sldId id="328" r:id="rId18"/>
    <p:sldId id="299" r:id="rId19"/>
    <p:sldId id="322" r:id="rId20"/>
    <p:sldId id="270" r:id="rId21"/>
    <p:sldId id="301" r:id="rId22"/>
    <p:sldId id="329" r:id="rId23"/>
    <p:sldId id="302" r:id="rId24"/>
    <p:sldId id="271" r:id="rId25"/>
    <p:sldId id="323" r:id="rId26"/>
    <p:sldId id="324" r:id="rId27"/>
    <p:sldId id="325" r:id="rId28"/>
    <p:sldId id="278" r:id="rId29"/>
  </p:sldIdLst>
  <p:sldSz cx="9144000" cy="6858000" type="screen4x3"/>
  <p:notesSz cx="6794500" cy="9931400"/>
  <p:defaultTextStyle>
    <a:defPPr>
      <a:defRPr lang="en-GB"/>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xmlns="">
        <p15:guide id="1" orient="horz" pos="2538">
          <p15:clr>
            <a:srgbClr val="A4A3A4"/>
          </p15:clr>
        </p15:guide>
        <p15:guide id="2" orient="horz" pos="2428">
          <p15:clr>
            <a:srgbClr val="A4A3A4"/>
          </p15:clr>
        </p15:guide>
        <p15:guide id="3" orient="horz" pos="4188">
          <p15:clr>
            <a:srgbClr val="A4A3A4"/>
          </p15:clr>
        </p15:guide>
        <p15:guide id="4" orient="horz" pos="862">
          <p15:clr>
            <a:srgbClr val="A4A3A4"/>
          </p15:clr>
        </p15:guide>
        <p15:guide id="5" pos="3051">
          <p15:clr>
            <a:srgbClr val="A4A3A4"/>
          </p15:clr>
        </p15:guide>
        <p15:guide id="6" pos="5558">
          <p15:clr>
            <a:srgbClr val="A4A3A4"/>
          </p15:clr>
        </p15:guide>
        <p15:guide id="7" pos="203">
          <p15:clr>
            <a:srgbClr val="A4A3A4"/>
          </p15:clr>
        </p15:guide>
        <p15:guide id="8" pos="27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1309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9" autoAdjust="0"/>
    <p:restoredTop sz="94792" autoAdjust="0"/>
  </p:normalViewPr>
  <p:slideViewPr>
    <p:cSldViewPr snapToGrid="0" snapToObjects="1">
      <p:cViewPr>
        <p:scale>
          <a:sx n="114" d="100"/>
          <a:sy n="114" d="100"/>
        </p:scale>
        <p:origin x="-1494" y="-54"/>
      </p:cViewPr>
      <p:guideLst>
        <p:guide orient="horz" pos="2538"/>
        <p:guide orient="horz" pos="2428"/>
        <p:guide orient="horz" pos="4188"/>
        <p:guide orient="horz" pos="862"/>
        <p:guide pos="3051"/>
        <p:guide pos="5558"/>
        <p:guide pos="203"/>
        <p:guide pos="2712"/>
      </p:guideLst>
    </p:cSldViewPr>
  </p:slideViewPr>
  <p:outlineViewPr>
    <p:cViewPr>
      <p:scale>
        <a:sx n="33" d="100"/>
        <a:sy n="33" d="100"/>
      </p:scale>
      <p:origin x="0" y="748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4871" cy="496810"/>
          </a:xfrm>
          <a:prstGeom prst="rect">
            <a:avLst/>
          </a:prstGeom>
        </p:spPr>
        <p:txBody>
          <a:bodyPr vert="horz" lIns="92098" tIns="46049" rIns="92098" bIns="46049" rtlCol="0"/>
          <a:lstStyle>
            <a:lvl1pPr algn="l">
              <a:defRPr sz="1200"/>
            </a:lvl1pPr>
          </a:lstStyle>
          <a:p>
            <a:endParaRPr lang="en-GB" dirty="0"/>
          </a:p>
        </p:txBody>
      </p:sp>
      <p:sp>
        <p:nvSpPr>
          <p:cNvPr id="3" name="Date Placeholder 2"/>
          <p:cNvSpPr>
            <a:spLocks noGrp="1"/>
          </p:cNvSpPr>
          <p:nvPr>
            <p:ph type="dt" sz="quarter" idx="1"/>
          </p:nvPr>
        </p:nvSpPr>
        <p:spPr>
          <a:xfrm>
            <a:off x="3848028" y="1"/>
            <a:ext cx="2944870" cy="496810"/>
          </a:xfrm>
          <a:prstGeom prst="rect">
            <a:avLst/>
          </a:prstGeom>
        </p:spPr>
        <p:txBody>
          <a:bodyPr vert="horz" lIns="92098" tIns="46049" rIns="92098" bIns="46049" rtlCol="0"/>
          <a:lstStyle>
            <a:lvl1pPr algn="r">
              <a:defRPr sz="1200"/>
            </a:lvl1pPr>
          </a:lstStyle>
          <a:p>
            <a:fld id="{0CA00852-883E-44F3-9D47-2C9126019996}" type="datetimeFigureOut">
              <a:rPr lang="en-GB" smtClean="0"/>
              <a:t>10/06/2019</a:t>
            </a:fld>
            <a:endParaRPr lang="en-GB" dirty="0"/>
          </a:p>
        </p:txBody>
      </p:sp>
      <p:sp>
        <p:nvSpPr>
          <p:cNvPr id="4" name="Footer Placeholder 3"/>
          <p:cNvSpPr>
            <a:spLocks noGrp="1"/>
          </p:cNvSpPr>
          <p:nvPr>
            <p:ph type="ftr" sz="quarter" idx="2"/>
          </p:nvPr>
        </p:nvSpPr>
        <p:spPr>
          <a:xfrm>
            <a:off x="0" y="9432993"/>
            <a:ext cx="2944871" cy="496809"/>
          </a:xfrm>
          <a:prstGeom prst="rect">
            <a:avLst/>
          </a:prstGeom>
        </p:spPr>
        <p:txBody>
          <a:bodyPr vert="horz" lIns="92098" tIns="46049" rIns="92098" bIns="46049"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8028" y="9432993"/>
            <a:ext cx="2944870" cy="496809"/>
          </a:xfrm>
          <a:prstGeom prst="rect">
            <a:avLst/>
          </a:prstGeom>
        </p:spPr>
        <p:txBody>
          <a:bodyPr vert="horz" lIns="92098" tIns="46049" rIns="92098" bIns="46049" rtlCol="0" anchor="b"/>
          <a:lstStyle>
            <a:lvl1pPr algn="r">
              <a:defRPr sz="1200"/>
            </a:lvl1pPr>
          </a:lstStyle>
          <a:p>
            <a:fld id="{A97A614F-5AAB-4275-83CC-068AE107DE5E}" type="slidenum">
              <a:rPr lang="en-GB" smtClean="0"/>
              <a:t>‹#›</a:t>
            </a:fld>
            <a:endParaRPr lang="en-GB" dirty="0"/>
          </a:p>
        </p:txBody>
      </p:sp>
    </p:spTree>
    <p:extLst>
      <p:ext uri="{BB962C8B-B14F-4D97-AF65-F5344CB8AC3E}">
        <p14:creationId xmlns:p14="http://schemas.microsoft.com/office/powerpoint/2010/main" val="13191101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4871" cy="496810"/>
          </a:xfrm>
          <a:prstGeom prst="rect">
            <a:avLst/>
          </a:prstGeom>
        </p:spPr>
        <p:txBody>
          <a:bodyPr vert="horz" lIns="92098" tIns="46049" rIns="92098" bIns="46049" rtlCol="0"/>
          <a:lstStyle>
            <a:lvl1pPr algn="l">
              <a:defRPr sz="1200"/>
            </a:lvl1pPr>
          </a:lstStyle>
          <a:p>
            <a:endParaRPr lang="en-GB" dirty="0"/>
          </a:p>
        </p:txBody>
      </p:sp>
      <p:sp>
        <p:nvSpPr>
          <p:cNvPr id="3" name="Date Placeholder 2"/>
          <p:cNvSpPr>
            <a:spLocks noGrp="1"/>
          </p:cNvSpPr>
          <p:nvPr>
            <p:ph type="dt" idx="1"/>
          </p:nvPr>
        </p:nvSpPr>
        <p:spPr>
          <a:xfrm>
            <a:off x="3848028" y="1"/>
            <a:ext cx="2944870" cy="496810"/>
          </a:xfrm>
          <a:prstGeom prst="rect">
            <a:avLst/>
          </a:prstGeom>
        </p:spPr>
        <p:txBody>
          <a:bodyPr vert="horz" lIns="92098" tIns="46049" rIns="92098" bIns="46049" rtlCol="0"/>
          <a:lstStyle>
            <a:lvl1pPr algn="r">
              <a:defRPr sz="1200"/>
            </a:lvl1pPr>
          </a:lstStyle>
          <a:p>
            <a:fld id="{1216A1A0-7622-413A-A91F-F50B7E881DDB}" type="datetimeFigureOut">
              <a:rPr lang="en-GB" smtClean="0"/>
              <a:t>10/06/2019</a:t>
            </a:fld>
            <a:endParaRPr lang="en-GB" dirty="0"/>
          </a:p>
        </p:txBody>
      </p:sp>
      <p:sp>
        <p:nvSpPr>
          <p:cNvPr id="4" name="Slide Image Placeholder 3"/>
          <p:cNvSpPr>
            <a:spLocks noGrp="1" noRot="1" noChangeAspect="1"/>
          </p:cNvSpPr>
          <p:nvPr>
            <p:ph type="sldImg" idx="2"/>
          </p:nvPr>
        </p:nvSpPr>
        <p:spPr>
          <a:xfrm>
            <a:off x="912813" y="744538"/>
            <a:ext cx="4968875" cy="3725862"/>
          </a:xfrm>
          <a:prstGeom prst="rect">
            <a:avLst/>
          </a:prstGeom>
          <a:noFill/>
          <a:ln w="12700">
            <a:solidFill>
              <a:prstClr val="black"/>
            </a:solidFill>
          </a:ln>
        </p:spPr>
        <p:txBody>
          <a:bodyPr vert="horz" lIns="92098" tIns="46049" rIns="92098" bIns="46049" rtlCol="0" anchor="ctr"/>
          <a:lstStyle/>
          <a:p>
            <a:endParaRPr lang="en-GB" dirty="0"/>
          </a:p>
        </p:txBody>
      </p:sp>
      <p:sp>
        <p:nvSpPr>
          <p:cNvPr id="5" name="Notes Placeholder 4"/>
          <p:cNvSpPr>
            <a:spLocks noGrp="1"/>
          </p:cNvSpPr>
          <p:nvPr>
            <p:ph type="body" sz="quarter" idx="3"/>
          </p:nvPr>
        </p:nvSpPr>
        <p:spPr>
          <a:xfrm>
            <a:off x="678970" y="4717296"/>
            <a:ext cx="5436561" cy="4469689"/>
          </a:xfrm>
          <a:prstGeom prst="rect">
            <a:avLst/>
          </a:prstGeom>
        </p:spPr>
        <p:txBody>
          <a:bodyPr vert="horz" lIns="92098" tIns="46049" rIns="92098" bIns="460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2993"/>
            <a:ext cx="2944871" cy="496809"/>
          </a:xfrm>
          <a:prstGeom prst="rect">
            <a:avLst/>
          </a:prstGeom>
        </p:spPr>
        <p:txBody>
          <a:bodyPr vert="horz" lIns="92098" tIns="46049" rIns="92098" bIns="46049"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8028" y="9432993"/>
            <a:ext cx="2944870" cy="496809"/>
          </a:xfrm>
          <a:prstGeom prst="rect">
            <a:avLst/>
          </a:prstGeom>
        </p:spPr>
        <p:txBody>
          <a:bodyPr vert="horz" lIns="92098" tIns="46049" rIns="92098" bIns="46049" rtlCol="0" anchor="b"/>
          <a:lstStyle>
            <a:lvl1pPr algn="r">
              <a:defRPr sz="1200"/>
            </a:lvl1pPr>
          </a:lstStyle>
          <a:p>
            <a:fld id="{E59C416F-40AA-4842-B0E8-A1D80FD76600}" type="slidenum">
              <a:rPr lang="en-GB" smtClean="0"/>
              <a:t>‹#›</a:t>
            </a:fld>
            <a:endParaRPr lang="en-GB" dirty="0"/>
          </a:p>
        </p:txBody>
      </p:sp>
    </p:spTree>
    <p:extLst>
      <p:ext uri="{BB962C8B-B14F-4D97-AF65-F5344CB8AC3E}">
        <p14:creationId xmlns:p14="http://schemas.microsoft.com/office/powerpoint/2010/main" val="3921078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Delete</a:t>
            </a:r>
            <a:r>
              <a:rPr lang="en-GB" baseline="0" dirty="0" smtClean="0"/>
              <a:t> space between Executive and  :</a:t>
            </a:r>
            <a:endParaRPr lang="en-GB" dirty="0"/>
          </a:p>
        </p:txBody>
      </p:sp>
      <p:sp>
        <p:nvSpPr>
          <p:cNvPr id="4" name="Slide Number Placeholder 3"/>
          <p:cNvSpPr>
            <a:spLocks noGrp="1"/>
          </p:cNvSpPr>
          <p:nvPr>
            <p:ph type="sldNum" sz="quarter" idx="10"/>
          </p:nvPr>
        </p:nvSpPr>
        <p:spPr/>
        <p:txBody>
          <a:bodyPr/>
          <a:lstStyle/>
          <a:p>
            <a:fld id="{E59C416F-40AA-4842-B0E8-A1D80FD76600}" type="slidenum">
              <a:rPr lang="en-GB" smtClean="0"/>
              <a:t>1</a:t>
            </a:fld>
            <a:endParaRPr lang="en-GB" dirty="0"/>
          </a:p>
        </p:txBody>
      </p:sp>
    </p:spTree>
    <p:extLst>
      <p:ext uri="{BB962C8B-B14F-4D97-AF65-F5344CB8AC3E}">
        <p14:creationId xmlns:p14="http://schemas.microsoft.com/office/powerpoint/2010/main" val="200139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FIC: “Pre-tax profit</a:t>
            </a:r>
            <a:r>
              <a:rPr lang="en-GB" baseline="0" dirty="0" smtClean="0"/>
              <a:t> 12.5% up to £1.51m (2018: £1.34m)” is the stat we’ve used in press release/highlights page. </a:t>
            </a:r>
          </a:p>
          <a:p>
            <a:r>
              <a:rPr lang="en-GB" baseline="0" dirty="0" smtClean="0"/>
              <a:t>Delete extra spaces between 2018 : £1.34m)and also in the final dividend line there is a space to delete before 2018</a:t>
            </a:r>
            <a:endParaRPr lang="en-GB" dirty="0"/>
          </a:p>
        </p:txBody>
      </p:sp>
      <p:sp>
        <p:nvSpPr>
          <p:cNvPr id="4" name="Slide Number Placeholder 3"/>
          <p:cNvSpPr>
            <a:spLocks noGrp="1"/>
          </p:cNvSpPr>
          <p:nvPr>
            <p:ph type="sldNum" sz="quarter" idx="10"/>
          </p:nvPr>
        </p:nvSpPr>
        <p:spPr/>
        <p:txBody>
          <a:bodyPr/>
          <a:lstStyle/>
          <a:p>
            <a:fld id="{E59C416F-40AA-4842-B0E8-A1D80FD76600}" type="slidenum">
              <a:rPr lang="en-GB" smtClean="0"/>
              <a:t>2</a:t>
            </a:fld>
            <a:endParaRPr lang="en-GB" dirty="0"/>
          </a:p>
        </p:txBody>
      </p:sp>
    </p:spTree>
    <p:extLst>
      <p:ext uri="{BB962C8B-B14F-4D97-AF65-F5344CB8AC3E}">
        <p14:creationId xmlns:p14="http://schemas.microsoft.com/office/powerpoint/2010/main" val="2564479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Add “and” to “Exhibitions saw 6.5% decline to £11.0m and</a:t>
            </a:r>
            <a:r>
              <a:rPr lang="en-GB" baseline="0" dirty="0" smtClean="0"/>
              <a:t> margins improved”</a:t>
            </a:r>
          </a:p>
          <a:p>
            <a:r>
              <a:rPr lang="en-GB" baseline="0" dirty="0" smtClean="0"/>
              <a:t>Space to delete between (+20%) at £4.4m</a:t>
            </a:r>
            <a:endParaRPr lang="en-GB" dirty="0"/>
          </a:p>
        </p:txBody>
      </p:sp>
      <p:sp>
        <p:nvSpPr>
          <p:cNvPr id="4" name="Slide Number Placeholder 3"/>
          <p:cNvSpPr>
            <a:spLocks noGrp="1"/>
          </p:cNvSpPr>
          <p:nvPr>
            <p:ph type="sldNum" sz="quarter" idx="10"/>
          </p:nvPr>
        </p:nvSpPr>
        <p:spPr/>
        <p:txBody>
          <a:bodyPr/>
          <a:lstStyle/>
          <a:p>
            <a:fld id="{E59C416F-40AA-4842-B0E8-A1D80FD76600}" type="slidenum">
              <a:rPr lang="en-GB" smtClean="0"/>
              <a:t>3</a:t>
            </a:fld>
            <a:endParaRPr lang="en-GB" dirty="0"/>
          </a:p>
        </p:txBody>
      </p:sp>
    </p:spTree>
    <p:extLst>
      <p:ext uri="{BB962C8B-B14F-4D97-AF65-F5344CB8AC3E}">
        <p14:creationId xmlns:p14="http://schemas.microsoft.com/office/powerpoint/2010/main" val="2377098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 major issue but prior financial</a:t>
            </a:r>
            <a:r>
              <a:rPr lang="en-GB" baseline="0" dirty="0" smtClean="0"/>
              <a:t> slide (p.5) wasn’t rounding to 2 decimal points like this one</a:t>
            </a:r>
          </a:p>
          <a:p>
            <a:r>
              <a:rPr lang="en-GB" baseline="0" dirty="0" smtClean="0"/>
              <a:t>Could consider only the negative numbers being in red, with positives in green – an option. </a:t>
            </a:r>
            <a:endParaRPr lang="en-GB" dirty="0"/>
          </a:p>
        </p:txBody>
      </p:sp>
      <p:sp>
        <p:nvSpPr>
          <p:cNvPr id="4" name="Slide Number Placeholder 3"/>
          <p:cNvSpPr>
            <a:spLocks noGrp="1"/>
          </p:cNvSpPr>
          <p:nvPr>
            <p:ph type="sldNum" sz="quarter" idx="10"/>
          </p:nvPr>
        </p:nvSpPr>
        <p:spPr/>
        <p:txBody>
          <a:bodyPr/>
          <a:lstStyle/>
          <a:p>
            <a:fld id="{E59C416F-40AA-4842-B0E8-A1D80FD76600}" type="slidenum">
              <a:rPr lang="en-GB" smtClean="0"/>
              <a:t>7</a:t>
            </a:fld>
            <a:endParaRPr lang="en-GB" dirty="0"/>
          </a:p>
        </p:txBody>
      </p:sp>
    </p:spTree>
    <p:extLst>
      <p:ext uri="{BB962C8B-B14F-4D97-AF65-F5344CB8AC3E}">
        <p14:creationId xmlns:p14="http://schemas.microsoft.com/office/powerpoint/2010/main" val="3377034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Accounts</a:t>
            </a:r>
            <a:r>
              <a:rPr lang="en-GB" baseline="0" dirty="0" smtClean="0"/>
              <a:t> have Total FIC 2018 revenue at £18.26, so £18.3m with rounding?</a:t>
            </a:r>
          </a:p>
          <a:p>
            <a:r>
              <a:rPr lang="en-GB" baseline="0" dirty="0" smtClean="0"/>
              <a:t>Retail bullet is the only one with a hyphen before the descriptor/summary line</a:t>
            </a:r>
          </a:p>
          <a:p>
            <a:r>
              <a:rPr lang="en-GB" baseline="0" dirty="0" smtClean="0"/>
              <a:t>Delete extra space on Property rental line between modernisation &amp; redevelopment</a:t>
            </a:r>
            <a:endParaRPr lang="en-GB" dirty="0"/>
          </a:p>
        </p:txBody>
      </p:sp>
      <p:sp>
        <p:nvSpPr>
          <p:cNvPr id="4" name="Slide Number Placeholder 3"/>
          <p:cNvSpPr>
            <a:spLocks noGrp="1"/>
          </p:cNvSpPr>
          <p:nvPr>
            <p:ph type="sldNum" sz="quarter" idx="10"/>
          </p:nvPr>
        </p:nvSpPr>
        <p:spPr/>
        <p:txBody>
          <a:bodyPr/>
          <a:lstStyle/>
          <a:p>
            <a:fld id="{E59C416F-40AA-4842-B0E8-A1D80FD76600}" type="slidenum">
              <a:rPr lang="en-GB" smtClean="0"/>
              <a:t>8</a:t>
            </a:fld>
            <a:endParaRPr lang="en-GB" dirty="0"/>
          </a:p>
        </p:txBody>
      </p:sp>
    </p:spTree>
    <p:extLst>
      <p:ext uri="{BB962C8B-B14F-4D97-AF65-F5344CB8AC3E}">
        <p14:creationId xmlns:p14="http://schemas.microsoft.com/office/powerpoint/2010/main" val="162198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Elsewhere we use symbols for +/- rather than writing in full as “lower</a:t>
            </a:r>
            <a:r>
              <a:rPr lang="en-GB" baseline="0" dirty="0" smtClean="0"/>
              <a:t> by”/ “down”</a:t>
            </a:r>
          </a:p>
          <a:p>
            <a:r>
              <a:rPr lang="en-GB" baseline="0" dirty="0" smtClean="0"/>
              <a:t>For the PBT comparable figure, add in (2018: )</a:t>
            </a:r>
            <a:endParaRPr lang="en-GB" dirty="0"/>
          </a:p>
        </p:txBody>
      </p:sp>
      <p:sp>
        <p:nvSpPr>
          <p:cNvPr id="4" name="Slide Number Placeholder 3"/>
          <p:cNvSpPr>
            <a:spLocks noGrp="1"/>
          </p:cNvSpPr>
          <p:nvPr>
            <p:ph type="sldNum" sz="quarter" idx="10"/>
          </p:nvPr>
        </p:nvSpPr>
        <p:spPr/>
        <p:txBody>
          <a:bodyPr/>
          <a:lstStyle/>
          <a:p>
            <a:fld id="{E59C416F-40AA-4842-B0E8-A1D80FD76600}" type="slidenum">
              <a:rPr lang="en-GB" smtClean="0"/>
              <a:t>14</a:t>
            </a:fld>
            <a:endParaRPr lang="en-GB" dirty="0"/>
          </a:p>
        </p:txBody>
      </p:sp>
    </p:spTree>
    <p:extLst>
      <p:ext uri="{BB962C8B-B14F-4D97-AF65-F5344CB8AC3E}">
        <p14:creationId xmlns:p14="http://schemas.microsoft.com/office/powerpoint/2010/main" val="4068009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a:t>
            </a:r>
            <a:r>
              <a:rPr lang="en-GB" baseline="0" dirty="0" smtClean="0"/>
              <a:t> outlook, comma to come straight after “carrier”, with space before “Prince of Wales”</a:t>
            </a:r>
            <a:endParaRPr lang="en-GB" dirty="0"/>
          </a:p>
        </p:txBody>
      </p:sp>
      <p:sp>
        <p:nvSpPr>
          <p:cNvPr id="4" name="Slide Number Placeholder 3"/>
          <p:cNvSpPr>
            <a:spLocks noGrp="1"/>
          </p:cNvSpPr>
          <p:nvPr>
            <p:ph type="sldNum" sz="quarter" idx="10"/>
          </p:nvPr>
        </p:nvSpPr>
        <p:spPr/>
        <p:txBody>
          <a:bodyPr/>
          <a:lstStyle/>
          <a:p>
            <a:fld id="{E59C416F-40AA-4842-B0E8-A1D80FD76600}" type="slidenum">
              <a:rPr lang="en-GB" smtClean="0"/>
              <a:t>19</a:t>
            </a:fld>
            <a:endParaRPr lang="en-GB" dirty="0"/>
          </a:p>
        </p:txBody>
      </p:sp>
    </p:spTree>
    <p:extLst>
      <p:ext uri="{BB962C8B-B14F-4D97-AF65-F5344CB8AC3E}">
        <p14:creationId xmlns:p14="http://schemas.microsoft.com/office/powerpoint/2010/main" val="4048364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Prince of Wales spacing</a:t>
            </a:r>
            <a:endParaRPr lang="en-GB" dirty="0"/>
          </a:p>
        </p:txBody>
      </p:sp>
      <p:sp>
        <p:nvSpPr>
          <p:cNvPr id="4" name="Slide Number Placeholder 3"/>
          <p:cNvSpPr>
            <a:spLocks noGrp="1"/>
          </p:cNvSpPr>
          <p:nvPr>
            <p:ph type="sldNum" sz="quarter" idx="10"/>
          </p:nvPr>
        </p:nvSpPr>
        <p:spPr/>
        <p:txBody>
          <a:bodyPr/>
          <a:lstStyle/>
          <a:p>
            <a:fld id="{E59C416F-40AA-4842-B0E8-A1D80FD76600}" type="slidenum">
              <a:rPr lang="en-GB" smtClean="0"/>
              <a:t>22</a:t>
            </a:fld>
            <a:endParaRPr lang="en-GB" dirty="0"/>
          </a:p>
        </p:txBody>
      </p:sp>
    </p:spTree>
    <p:extLst>
      <p:ext uri="{BB962C8B-B14F-4D97-AF65-F5344CB8AC3E}">
        <p14:creationId xmlns:p14="http://schemas.microsoft.com/office/powerpoint/2010/main" val="24476972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FIH_Title Slide">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r="-10"/>
          <a:stretch/>
        </p:blipFill>
        <p:spPr>
          <a:xfrm>
            <a:off x="-44069" y="-1"/>
            <a:ext cx="9188070" cy="6867809"/>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531" y="336582"/>
            <a:ext cx="2677091" cy="421641"/>
          </a:xfrm>
          <a:prstGeom prst="rect">
            <a:avLst/>
          </a:prstGeom>
        </p:spPr>
      </p:pic>
      <p:sp>
        <p:nvSpPr>
          <p:cNvPr id="2" name="Title 1"/>
          <p:cNvSpPr>
            <a:spLocks noGrp="1"/>
          </p:cNvSpPr>
          <p:nvPr>
            <p:ph type="ctrTitle"/>
          </p:nvPr>
        </p:nvSpPr>
        <p:spPr>
          <a:xfrm>
            <a:off x="586648" y="2022895"/>
            <a:ext cx="7951423" cy="645826"/>
          </a:xfrm>
          <a:prstGeom prst="rect">
            <a:avLst/>
          </a:prstGeom>
          <a:noFill/>
          <a:ln>
            <a:noFill/>
          </a:ln>
        </p:spPr>
        <p:txBody>
          <a:bodyPr/>
          <a:lstStyle>
            <a:lvl1pPr>
              <a:defRPr sz="3600" b="1">
                <a:solidFill>
                  <a:srgbClr val="1F2846"/>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586649" y="2759935"/>
            <a:ext cx="7951422" cy="600210"/>
          </a:xfrm>
          <a:prstGeom prst="rect">
            <a:avLst/>
          </a:prstGeom>
        </p:spPr>
        <p:txBody>
          <a:bodyPr/>
          <a:lstStyle>
            <a:lvl1pPr marL="0" indent="0" algn="l">
              <a:buNone/>
              <a:defRPr sz="2400">
                <a:solidFill>
                  <a:srgbClr val="1F284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6" name="Slide Number Placeholder 5"/>
          <p:cNvSpPr>
            <a:spLocks noGrp="1"/>
          </p:cNvSpPr>
          <p:nvPr>
            <p:ph type="sldNum" sz="quarter" idx="12"/>
          </p:nvPr>
        </p:nvSpPr>
        <p:spPr>
          <a:xfrm>
            <a:off x="6839638" y="6356350"/>
            <a:ext cx="2133600" cy="365125"/>
          </a:xfrm>
          <a:prstGeom prst="rect">
            <a:avLst/>
          </a:prstGeom>
        </p:spPr>
        <p:txBody>
          <a:bodyPr/>
          <a:lstStyle>
            <a:lvl1pPr algn="r">
              <a:defRPr sz="1200" b="1">
                <a:solidFill>
                  <a:srgbClr val="1F2846"/>
                </a:solidFill>
                <a:latin typeface="Lato" charset="0"/>
                <a:ea typeface="Lato" charset="0"/>
                <a:cs typeface="Lato" charset="0"/>
              </a:defRPr>
            </a:lvl1pPr>
          </a:lstStyle>
          <a:p>
            <a:fld id="{63A9AF46-3E10-44FA-97E5-E8F482202D9A}" type="slidenum">
              <a:rPr lang="en-GB" smtClean="0"/>
              <a:pPr/>
              <a:t>‹#›</a:t>
            </a:fld>
            <a:endParaRPr lang="en-GB" dirty="0"/>
          </a:p>
        </p:txBody>
      </p:sp>
      <p:sp>
        <p:nvSpPr>
          <p:cNvPr id="9" name="Title Placeholder 1"/>
          <p:cNvSpPr txBox="1">
            <a:spLocks/>
          </p:cNvSpPr>
          <p:nvPr/>
        </p:nvSpPr>
        <p:spPr>
          <a:xfrm>
            <a:off x="247425" y="432195"/>
            <a:ext cx="7465807" cy="1273182"/>
          </a:xfrm>
          <a:prstGeom prst="rect">
            <a:avLst/>
          </a:prstGeom>
          <a:noFill/>
        </p:spPr>
        <p:txBody>
          <a:bodyPr vert="horz" lIns="91440" tIns="45720" rIns="91440" bIns="45720" rtlCol="0" anchor="ctr">
            <a:normAutofit/>
          </a:bodyPr>
          <a:lstStyle>
            <a:lvl1pPr algn="l" defTabSz="914400" rtl="0" eaLnBrk="1" latinLnBrk="0" hangingPunct="1">
              <a:spcBef>
                <a:spcPct val="0"/>
              </a:spcBef>
              <a:buNone/>
              <a:defRPr sz="3200" kern="1200">
                <a:solidFill>
                  <a:schemeClr val="bg1"/>
                </a:solidFill>
                <a:latin typeface="+mj-lt"/>
                <a:ea typeface="+mj-ea"/>
                <a:cs typeface="+mj-cs"/>
              </a:defRPr>
            </a:lvl1pPr>
          </a:lstStyle>
          <a:p>
            <a:pPr fontAlgn="auto">
              <a:spcAft>
                <a:spcPts val="0"/>
              </a:spcAft>
            </a:pPr>
            <a:endParaRPr lang="en-GB" dirty="0"/>
          </a:p>
        </p:txBody>
      </p:sp>
    </p:spTree>
    <p:extLst>
      <p:ext uri="{BB962C8B-B14F-4D97-AF65-F5344CB8AC3E}">
        <p14:creationId xmlns:p14="http://schemas.microsoft.com/office/powerpoint/2010/main" val="3557074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Title Placeholder 1"/>
          <p:cNvSpPr>
            <a:spLocks noGrp="1"/>
          </p:cNvSpPr>
          <p:nvPr>
            <p:ph type="title"/>
          </p:nvPr>
        </p:nvSpPr>
        <p:spPr>
          <a:xfrm>
            <a:off x="247425" y="432195"/>
            <a:ext cx="7465807" cy="1273182"/>
          </a:xfrm>
          <a:prstGeom prst="rect">
            <a:avLst/>
          </a:prstGeom>
          <a:noFill/>
        </p:spPr>
        <p:txBody>
          <a:bodyPr rtlCol="0">
            <a:normAutofit/>
          </a:bodyPr>
          <a:lstStyle/>
          <a:p>
            <a:r>
              <a:rPr lang="en-US" dirty="0" smtClean="0"/>
              <a:t>Click to edit Master title style</a:t>
            </a:r>
            <a:endParaRPr lang="en-GB"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Times New Roman" pitchFamily="18" charset="0"/>
                <a:ea typeface="+mn-ea"/>
                <a:cs typeface="Arial" pitchFamily="34" charset="0"/>
              </a:defRPr>
            </a:lvl1pPr>
          </a:lstStyle>
          <a:p>
            <a:pPr>
              <a:defRPr/>
            </a:pPr>
            <a:endParaRPr lang="en-GB" dirty="0">
              <a:solidFill>
                <a:prstClr val="black"/>
              </a:solidFill>
            </a:endParaRPr>
          </a:p>
        </p:txBody>
      </p:sp>
      <p:sp>
        <p:nvSpPr>
          <p:cNvPr id="8" name="Footer Placeholder 7"/>
          <p:cNvSpPr>
            <a:spLocks noGrp="1"/>
          </p:cNvSpPr>
          <p:nvPr>
            <p:ph type="ftr" sz="quarter" idx="11"/>
          </p:nvPr>
        </p:nvSpPr>
        <p:spPr/>
        <p:txBody>
          <a:bodyPr/>
          <a:lstStyle>
            <a:lvl1pPr>
              <a:defRPr/>
            </a:lvl1pPr>
          </a:lstStyle>
          <a:p>
            <a:pPr>
              <a:defRPr/>
            </a:pPr>
            <a:endParaRPr lang="en-GB"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8F831ED-E18A-4919-9BFC-9E07950269E2}" type="slidenum">
              <a:rPr lang="en-GB" altLang="en-US"/>
              <a:pPr>
                <a:defRPr/>
              </a:pPr>
              <a:t>‹#›</a:t>
            </a:fld>
            <a:endParaRPr lang="en-GB" altLang="en-US" dirty="0"/>
          </a:p>
        </p:txBody>
      </p:sp>
    </p:spTree>
    <p:extLst>
      <p:ext uri="{BB962C8B-B14F-4D97-AF65-F5344CB8AC3E}">
        <p14:creationId xmlns:p14="http://schemas.microsoft.com/office/powerpoint/2010/main" val="2722706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247425" y="432195"/>
            <a:ext cx="7465807" cy="1273182"/>
          </a:xfrm>
          <a:prstGeom prst="rect">
            <a:avLst/>
          </a:prstGeom>
          <a:noFill/>
        </p:spPr>
        <p:txBody>
          <a:bodyPr rtlCol="0">
            <a:normAutofit/>
          </a:bodyPr>
          <a:lstStyle/>
          <a:p>
            <a:r>
              <a:rPr lang="en-US" dirty="0" smtClean="0"/>
              <a:t>Click to edit Master title style</a:t>
            </a:r>
            <a:endParaRPr lang="en-GB" dirty="0"/>
          </a:p>
        </p:txBody>
      </p:sp>
      <p:sp>
        <p:nvSpPr>
          <p:cNvPr id="3" name="Footer Placeholder 4"/>
          <p:cNvSpPr>
            <a:spLocks noGrp="1"/>
          </p:cNvSpPr>
          <p:nvPr>
            <p:ph type="ftr" sz="quarter" idx="10"/>
          </p:nvPr>
        </p:nvSpPr>
        <p:spPr/>
        <p:txBody>
          <a:bodyPr/>
          <a:lstStyle>
            <a:lvl1pPr>
              <a:defRPr/>
            </a:lvl1pPr>
          </a:lstStyle>
          <a:p>
            <a:pPr>
              <a:defRPr/>
            </a:pPr>
            <a:endParaRPr lang="en-GB" dirty="0">
              <a:solidFill>
                <a:prstClr val="black">
                  <a:tint val="75000"/>
                </a:prstClr>
              </a:solidFill>
            </a:endParaRPr>
          </a:p>
        </p:txBody>
      </p:sp>
      <p:sp>
        <p:nvSpPr>
          <p:cNvPr id="4" name="Slide Number Placeholder 5"/>
          <p:cNvSpPr>
            <a:spLocks noGrp="1"/>
          </p:cNvSpPr>
          <p:nvPr>
            <p:ph type="sldNum" sz="quarter" idx="11"/>
          </p:nvPr>
        </p:nvSpPr>
        <p:spPr/>
        <p:txBody>
          <a:bodyPr/>
          <a:lstStyle>
            <a:lvl1pPr>
              <a:defRPr/>
            </a:lvl1pPr>
          </a:lstStyle>
          <a:p>
            <a:pPr>
              <a:defRPr/>
            </a:pPr>
            <a:fld id="{20588C33-576A-45DC-B1FF-02DFFFD7A9BD}" type="slidenum">
              <a:rPr lang="en-GB" altLang="en-US"/>
              <a:pPr>
                <a:defRPr/>
              </a:pPr>
              <a:t>‹#›</a:t>
            </a:fld>
            <a:endParaRPr lang="en-GB" altLang="en-US" dirty="0"/>
          </a:p>
        </p:txBody>
      </p:sp>
    </p:spTree>
    <p:extLst>
      <p:ext uri="{BB962C8B-B14F-4D97-AF65-F5344CB8AC3E}">
        <p14:creationId xmlns:p14="http://schemas.microsoft.com/office/powerpoint/2010/main" val="3104130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247425" y="432195"/>
            <a:ext cx="7465807" cy="1273182"/>
          </a:xfrm>
          <a:prstGeom prst="rect">
            <a:avLst/>
          </a:prstGeom>
          <a:noFill/>
        </p:spPr>
        <p:txBody>
          <a:bodyPr rtlCol="0">
            <a:normAutofit/>
          </a:bodyPr>
          <a:lstStyle/>
          <a:p>
            <a:r>
              <a:rPr lang="en-US" dirty="0" smtClean="0"/>
              <a:t>Click to edit Master title style</a:t>
            </a:r>
            <a:endParaRPr lang="en-GB" dirty="0"/>
          </a:p>
        </p:txBody>
      </p:sp>
      <p:sp>
        <p:nvSpPr>
          <p:cNvPr id="3" name="Footer Placeholder 4"/>
          <p:cNvSpPr>
            <a:spLocks noGrp="1"/>
          </p:cNvSpPr>
          <p:nvPr>
            <p:ph type="ftr" sz="quarter" idx="10"/>
          </p:nvPr>
        </p:nvSpPr>
        <p:spPr/>
        <p:txBody>
          <a:bodyPr/>
          <a:lstStyle>
            <a:lvl1pPr>
              <a:defRPr/>
            </a:lvl1pPr>
          </a:lstStyle>
          <a:p>
            <a:pPr>
              <a:defRPr/>
            </a:pPr>
            <a:endParaRPr lang="en-GB" dirty="0">
              <a:solidFill>
                <a:prstClr val="black">
                  <a:tint val="75000"/>
                </a:prstClr>
              </a:solidFill>
            </a:endParaRPr>
          </a:p>
        </p:txBody>
      </p:sp>
      <p:sp>
        <p:nvSpPr>
          <p:cNvPr id="4" name="Slide Number Placeholder 5"/>
          <p:cNvSpPr>
            <a:spLocks noGrp="1"/>
          </p:cNvSpPr>
          <p:nvPr>
            <p:ph type="sldNum" sz="quarter" idx="11"/>
          </p:nvPr>
        </p:nvSpPr>
        <p:spPr/>
        <p:txBody>
          <a:bodyPr/>
          <a:lstStyle>
            <a:lvl1pPr>
              <a:defRPr/>
            </a:lvl1pPr>
          </a:lstStyle>
          <a:p>
            <a:pPr>
              <a:defRPr/>
            </a:pPr>
            <a:fld id="{F6590438-1CF1-46A3-A7DF-E75052DCED5F}" type="slidenum">
              <a:rPr lang="en-GB" altLang="en-US"/>
              <a:pPr>
                <a:defRPr/>
              </a:pPr>
              <a:t>‹#›</a:t>
            </a:fld>
            <a:endParaRPr lang="en-GB" altLang="en-US" dirty="0"/>
          </a:p>
        </p:txBody>
      </p:sp>
    </p:spTree>
    <p:extLst>
      <p:ext uri="{BB962C8B-B14F-4D97-AF65-F5344CB8AC3E}">
        <p14:creationId xmlns:p14="http://schemas.microsoft.com/office/powerpoint/2010/main" val="33247811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Placeholder 1"/>
          <p:cNvSpPr>
            <a:spLocks noGrp="1"/>
          </p:cNvSpPr>
          <p:nvPr>
            <p:ph type="title"/>
          </p:nvPr>
        </p:nvSpPr>
        <p:spPr>
          <a:xfrm>
            <a:off x="247425" y="432195"/>
            <a:ext cx="7465807" cy="1273182"/>
          </a:xfrm>
          <a:prstGeom prst="rect">
            <a:avLst/>
          </a:prstGeom>
          <a:noFill/>
        </p:spPr>
        <p:txBody>
          <a:bodyPr rtlCol="0">
            <a:normAutofit/>
          </a:bodyPr>
          <a:lstStyle/>
          <a:p>
            <a:r>
              <a:rPr lang="en-US" dirty="0" smtClean="0"/>
              <a:t>Click to edit Master title style</a:t>
            </a:r>
            <a:endParaRPr lang="en-GB" dirty="0"/>
          </a:p>
        </p:txBody>
      </p:sp>
      <p:sp>
        <p:nvSpPr>
          <p:cNvPr id="5" name="Footer Placeholder 4"/>
          <p:cNvSpPr>
            <a:spLocks noGrp="1"/>
          </p:cNvSpPr>
          <p:nvPr>
            <p:ph type="ftr" sz="quarter" idx="10"/>
          </p:nvPr>
        </p:nvSpPr>
        <p:spPr/>
        <p:txBody>
          <a:bodyPr/>
          <a:lstStyle>
            <a:lvl1pPr>
              <a:defRPr/>
            </a:lvl1pPr>
          </a:lstStyle>
          <a:p>
            <a:pPr>
              <a:defRPr/>
            </a:pPr>
            <a:endParaRPr lang="en-GB" dirty="0">
              <a:solidFill>
                <a:prstClr val="black">
                  <a:tint val="75000"/>
                </a:prstClr>
              </a:solidFill>
            </a:endParaRPr>
          </a:p>
        </p:txBody>
      </p:sp>
      <p:sp>
        <p:nvSpPr>
          <p:cNvPr id="6" name="Slide Number Placeholder 5"/>
          <p:cNvSpPr>
            <a:spLocks noGrp="1"/>
          </p:cNvSpPr>
          <p:nvPr>
            <p:ph type="sldNum" sz="quarter" idx="11"/>
          </p:nvPr>
        </p:nvSpPr>
        <p:spPr/>
        <p:txBody>
          <a:bodyPr/>
          <a:lstStyle>
            <a:lvl1pPr>
              <a:defRPr/>
            </a:lvl1pPr>
          </a:lstStyle>
          <a:p>
            <a:pPr>
              <a:defRPr/>
            </a:pPr>
            <a:fld id="{8D3E981C-7179-47F7-B7C0-4438232A49CE}" type="slidenum">
              <a:rPr lang="en-GB" altLang="en-US"/>
              <a:pPr>
                <a:defRPr/>
              </a:pPr>
              <a:t>‹#›</a:t>
            </a:fld>
            <a:endParaRPr lang="en-GB" altLang="en-US" dirty="0"/>
          </a:p>
        </p:txBody>
      </p:sp>
    </p:spTree>
    <p:extLst>
      <p:ext uri="{BB962C8B-B14F-4D97-AF65-F5344CB8AC3E}">
        <p14:creationId xmlns:p14="http://schemas.microsoft.com/office/powerpoint/2010/main" val="17463709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Title Placeholder 1"/>
          <p:cNvSpPr txBox="1">
            <a:spLocks/>
          </p:cNvSpPr>
          <p:nvPr userDrawn="1"/>
        </p:nvSpPr>
        <p:spPr>
          <a:xfrm>
            <a:off x="247650" y="431800"/>
            <a:ext cx="7466013" cy="1273175"/>
          </a:xfrm>
          <a:prstGeom prst="rect">
            <a:avLst/>
          </a:prstGeom>
          <a:noFill/>
        </p:spPr>
        <p:txBody>
          <a:bodyPr anchor="ctr">
            <a:normAutofit/>
          </a:bodyPr>
          <a:lstStyle>
            <a:lvl1pPr algn="l" defTabSz="914400" rtl="0" eaLnBrk="1" latinLnBrk="0" hangingPunct="1">
              <a:spcBef>
                <a:spcPct val="0"/>
              </a:spcBef>
              <a:buNone/>
              <a:defRPr sz="3200" kern="1200">
                <a:solidFill>
                  <a:schemeClr val="bg1"/>
                </a:solidFill>
                <a:latin typeface="+mj-lt"/>
                <a:ea typeface="+mj-ea"/>
                <a:cs typeface="+mj-cs"/>
              </a:defRPr>
            </a:lvl1pPr>
          </a:lstStyle>
          <a:p>
            <a:pPr fontAlgn="auto">
              <a:spcAft>
                <a:spcPts val="0"/>
              </a:spcAft>
              <a:defRPr/>
            </a:pPr>
            <a:r>
              <a:rPr lang="en-US" dirty="0" smtClean="0">
                <a:solidFill>
                  <a:prstClr val="white"/>
                </a:solidFill>
              </a:rPr>
              <a:t>Click to edit Master title style</a:t>
            </a:r>
            <a:endParaRPr lang="en-GB" dirty="0">
              <a:solidFill>
                <a:prstClr val="white"/>
              </a:solidFill>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0"/>
          </p:nvPr>
        </p:nvSpPr>
        <p:spPr/>
        <p:txBody>
          <a:bodyPr/>
          <a:lstStyle>
            <a:lvl1pPr>
              <a:defRPr/>
            </a:lvl1pPr>
          </a:lstStyle>
          <a:p>
            <a:pPr>
              <a:defRPr/>
            </a:pPr>
            <a:endParaRPr lang="en-GB" dirty="0">
              <a:solidFill>
                <a:prstClr val="black">
                  <a:tint val="75000"/>
                </a:prstClr>
              </a:solidFill>
            </a:endParaRPr>
          </a:p>
        </p:txBody>
      </p:sp>
      <p:sp>
        <p:nvSpPr>
          <p:cNvPr id="7" name="Slide Number Placeholder 5"/>
          <p:cNvSpPr>
            <a:spLocks noGrp="1"/>
          </p:cNvSpPr>
          <p:nvPr>
            <p:ph type="sldNum" sz="quarter" idx="11"/>
          </p:nvPr>
        </p:nvSpPr>
        <p:spPr/>
        <p:txBody>
          <a:bodyPr/>
          <a:lstStyle>
            <a:lvl1pPr>
              <a:defRPr/>
            </a:lvl1pPr>
          </a:lstStyle>
          <a:p>
            <a:pPr>
              <a:defRPr/>
            </a:pPr>
            <a:fld id="{38B498EA-F292-4D33-8472-7DAA3EB48D29}" type="slidenum">
              <a:rPr lang="en-GB" altLang="en-US"/>
              <a:pPr>
                <a:defRPr/>
              </a:pPr>
              <a:t>‹#›</a:t>
            </a:fld>
            <a:endParaRPr lang="en-GB" altLang="en-US" dirty="0"/>
          </a:p>
        </p:txBody>
      </p:sp>
    </p:spTree>
    <p:extLst>
      <p:ext uri="{BB962C8B-B14F-4D97-AF65-F5344CB8AC3E}">
        <p14:creationId xmlns:p14="http://schemas.microsoft.com/office/powerpoint/2010/main" val="24524121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Placeholder 1"/>
          <p:cNvSpPr>
            <a:spLocks noGrp="1"/>
          </p:cNvSpPr>
          <p:nvPr>
            <p:ph type="title"/>
          </p:nvPr>
        </p:nvSpPr>
        <p:spPr>
          <a:xfrm>
            <a:off x="247425" y="432195"/>
            <a:ext cx="7465807" cy="1273182"/>
          </a:xfrm>
          <a:prstGeom prst="rect">
            <a:avLst/>
          </a:prstGeom>
          <a:noFill/>
        </p:spPr>
        <p:txBody>
          <a:bodyPr rtlCol="0">
            <a:normAutofit/>
          </a:bodyPr>
          <a:lstStyle/>
          <a:p>
            <a:r>
              <a:rPr lang="en-US" dirty="0" smtClean="0"/>
              <a:t>Click to edit Master title style</a:t>
            </a:r>
            <a:endParaRPr lang="en-GB" dirty="0"/>
          </a:p>
        </p:txBody>
      </p:sp>
      <p:sp>
        <p:nvSpPr>
          <p:cNvPr id="4" name="Footer Placeholder 4"/>
          <p:cNvSpPr>
            <a:spLocks noGrp="1"/>
          </p:cNvSpPr>
          <p:nvPr>
            <p:ph type="ftr" sz="quarter" idx="10"/>
          </p:nvPr>
        </p:nvSpPr>
        <p:spPr/>
        <p:txBody>
          <a:bodyPr/>
          <a:lstStyle>
            <a:lvl1pPr>
              <a:defRPr/>
            </a:lvl1pPr>
          </a:lstStyle>
          <a:p>
            <a:pPr>
              <a:defRPr/>
            </a:pPr>
            <a:endParaRPr lang="en-GB" dirty="0">
              <a:solidFill>
                <a:prstClr val="black">
                  <a:tint val="75000"/>
                </a:prstClr>
              </a:solidFill>
            </a:endParaRPr>
          </a:p>
        </p:txBody>
      </p:sp>
      <p:sp>
        <p:nvSpPr>
          <p:cNvPr id="5" name="Slide Number Placeholder 5"/>
          <p:cNvSpPr>
            <a:spLocks noGrp="1"/>
          </p:cNvSpPr>
          <p:nvPr>
            <p:ph type="sldNum" sz="quarter" idx="11"/>
          </p:nvPr>
        </p:nvSpPr>
        <p:spPr/>
        <p:txBody>
          <a:bodyPr/>
          <a:lstStyle>
            <a:lvl1pPr>
              <a:defRPr/>
            </a:lvl1pPr>
          </a:lstStyle>
          <a:p>
            <a:pPr>
              <a:defRPr/>
            </a:pPr>
            <a:fld id="{63B9921B-F3E1-4AC5-BEAA-04530B528A04}" type="slidenum">
              <a:rPr lang="en-GB" altLang="en-US"/>
              <a:pPr>
                <a:defRPr/>
              </a:pPr>
              <a:t>‹#›</a:t>
            </a:fld>
            <a:endParaRPr lang="en-GB" altLang="en-US" dirty="0"/>
          </a:p>
        </p:txBody>
      </p:sp>
    </p:spTree>
    <p:extLst>
      <p:ext uri="{BB962C8B-B14F-4D97-AF65-F5344CB8AC3E}">
        <p14:creationId xmlns:p14="http://schemas.microsoft.com/office/powerpoint/2010/main" val="2109503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Title Placeholder 1"/>
          <p:cNvSpPr txBox="1">
            <a:spLocks/>
          </p:cNvSpPr>
          <p:nvPr userDrawn="1"/>
        </p:nvSpPr>
        <p:spPr>
          <a:xfrm>
            <a:off x="247650" y="431800"/>
            <a:ext cx="7466013" cy="1273175"/>
          </a:xfrm>
          <a:prstGeom prst="rect">
            <a:avLst/>
          </a:prstGeom>
          <a:noFill/>
        </p:spPr>
        <p:txBody>
          <a:bodyPr anchor="ctr">
            <a:normAutofit/>
          </a:bodyPr>
          <a:lstStyle>
            <a:lvl1pPr algn="l" defTabSz="914400" rtl="0" eaLnBrk="1" latinLnBrk="0" hangingPunct="1">
              <a:spcBef>
                <a:spcPct val="0"/>
              </a:spcBef>
              <a:buNone/>
              <a:defRPr sz="3200" kern="1200">
                <a:solidFill>
                  <a:schemeClr val="bg1"/>
                </a:solidFill>
                <a:latin typeface="+mj-lt"/>
                <a:ea typeface="+mj-ea"/>
                <a:cs typeface="+mj-cs"/>
              </a:defRPr>
            </a:lvl1pPr>
          </a:lstStyle>
          <a:p>
            <a:pPr fontAlgn="auto">
              <a:spcAft>
                <a:spcPts val="0"/>
              </a:spcAft>
              <a:defRPr/>
            </a:pPr>
            <a:r>
              <a:rPr lang="en-US" dirty="0" smtClean="0">
                <a:solidFill>
                  <a:prstClr val="white"/>
                </a:solidFill>
              </a:rPr>
              <a:t>Click to edit Master title style</a:t>
            </a:r>
            <a:endParaRPr lang="en-GB" dirty="0">
              <a:solidFill>
                <a:prstClr val="white"/>
              </a:solidFill>
            </a:endParaRPr>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0"/>
          </p:nvPr>
        </p:nvSpPr>
        <p:spPr/>
        <p:txBody>
          <a:bodyPr/>
          <a:lstStyle>
            <a:lvl1pPr>
              <a:defRPr/>
            </a:lvl1pPr>
          </a:lstStyle>
          <a:p>
            <a:pPr>
              <a:defRPr/>
            </a:pPr>
            <a:endParaRPr lang="en-GB" dirty="0">
              <a:solidFill>
                <a:prstClr val="black">
                  <a:tint val="75000"/>
                </a:prstClr>
              </a:solidFill>
            </a:endParaRPr>
          </a:p>
        </p:txBody>
      </p:sp>
      <p:sp>
        <p:nvSpPr>
          <p:cNvPr id="6" name="Slide Number Placeholder 5"/>
          <p:cNvSpPr>
            <a:spLocks noGrp="1"/>
          </p:cNvSpPr>
          <p:nvPr>
            <p:ph type="sldNum" sz="quarter" idx="11"/>
          </p:nvPr>
        </p:nvSpPr>
        <p:spPr/>
        <p:txBody>
          <a:bodyPr/>
          <a:lstStyle>
            <a:lvl1pPr>
              <a:defRPr/>
            </a:lvl1pPr>
          </a:lstStyle>
          <a:p>
            <a:pPr>
              <a:defRPr/>
            </a:pPr>
            <a:fld id="{F7E2D25A-A932-4900-95DF-3CAF9F714A92}" type="slidenum">
              <a:rPr lang="en-GB" altLang="en-US"/>
              <a:pPr>
                <a:defRPr/>
              </a:pPr>
              <a:t>‹#›</a:t>
            </a:fld>
            <a:endParaRPr lang="en-GB" altLang="en-US" dirty="0"/>
          </a:p>
        </p:txBody>
      </p:sp>
    </p:spTree>
    <p:extLst>
      <p:ext uri="{BB962C8B-B14F-4D97-AF65-F5344CB8AC3E}">
        <p14:creationId xmlns:p14="http://schemas.microsoft.com/office/powerpoint/2010/main" val="1559414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247425" y="432195"/>
            <a:ext cx="7465807" cy="1273182"/>
          </a:xfrm>
          <a:prstGeom prst="rect">
            <a:avLst/>
          </a:prstGeom>
          <a:noFill/>
        </p:spPr>
        <p:txBody>
          <a:bodyPr rtlCol="0">
            <a:normAutofit/>
          </a:bodyPr>
          <a:lstStyle/>
          <a:p>
            <a:r>
              <a:rPr lang="en-US" dirty="0" smtClean="0"/>
              <a:t>Click to edit Master title style</a:t>
            </a:r>
            <a:endParaRPr lang="en-GB" dirty="0"/>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atin typeface="Times New Roman" pitchFamily="18" charset="0"/>
                <a:ea typeface="+mn-ea"/>
                <a:cs typeface="Arial" pitchFamily="34" charset="0"/>
              </a:defRPr>
            </a:lvl1pPr>
          </a:lstStyle>
          <a:p>
            <a:pPr>
              <a:defRPr/>
            </a:pPr>
            <a:endParaRPr lang="en-US" dirty="0">
              <a:solidFill>
                <a:prstClr val="black"/>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A3EA5BE2-2768-4993-8AB2-DE8F1689C27E}" type="slidenum">
              <a:rPr lang="en-GB" altLang="en-US"/>
              <a:pPr>
                <a:defRPr/>
              </a:pPr>
              <a:t>‹#›</a:t>
            </a:fld>
            <a:endParaRPr lang="en-GB" altLang="en-US" dirty="0"/>
          </a:p>
        </p:txBody>
      </p:sp>
    </p:spTree>
    <p:extLst>
      <p:ext uri="{BB962C8B-B14F-4D97-AF65-F5344CB8AC3E}">
        <p14:creationId xmlns:p14="http://schemas.microsoft.com/office/powerpoint/2010/main" val="29312327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247425" y="432195"/>
            <a:ext cx="7465807" cy="1273182"/>
          </a:xfrm>
          <a:prstGeom prst="rect">
            <a:avLst/>
          </a:prstGeom>
          <a:noFill/>
        </p:spPr>
        <p:txBody>
          <a:bodyPr rtlCol="0">
            <a:normAutofit/>
          </a:bodyPr>
          <a:lstStyle/>
          <a:p>
            <a:r>
              <a:rPr lang="en-US" dirty="0" smtClean="0"/>
              <a:t>Click to edit Master title style</a:t>
            </a:r>
            <a:endParaRPr lang="en-GB" dirty="0"/>
          </a:p>
        </p:txBody>
      </p:sp>
      <p:sp>
        <p:nvSpPr>
          <p:cNvPr id="3" name="Footer Placeholder 4"/>
          <p:cNvSpPr>
            <a:spLocks noGrp="1"/>
          </p:cNvSpPr>
          <p:nvPr>
            <p:ph type="ftr" sz="quarter" idx="10"/>
          </p:nvPr>
        </p:nvSpPr>
        <p:spPr/>
        <p:txBody>
          <a:bodyPr/>
          <a:lstStyle>
            <a:lvl1pPr>
              <a:defRPr/>
            </a:lvl1pPr>
          </a:lstStyle>
          <a:p>
            <a:pPr>
              <a:defRPr/>
            </a:pPr>
            <a:endParaRPr lang="en-GB" dirty="0">
              <a:solidFill>
                <a:prstClr val="black">
                  <a:tint val="75000"/>
                </a:prstClr>
              </a:solidFill>
            </a:endParaRPr>
          </a:p>
        </p:txBody>
      </p:sp>
      <p:sp>
        <p:nvSpPr>
          <p:cNvPr id="4" name="Slide Number Placeholder 5"/>
          <p:cNvSpPr>
            <a:spLocks noGrp="1"/>
          </p:cNvSpPr>
          <p:nvPr>
            <p:ph type="sldNum" sz="quarter" idx="11"/>
          </p:nvPr>
        </p:nvSpPr>
        <p:spPr/>
        <p:txBody>
          <a:bodyPr/>
          <a:lstStyle>
            <a:lvl1pPr>
              <a:defRPr/>
            </a:lvl1pPr>
          </a:lstStyle>
          <a:p>
            <a:pPr>
              <a:defRPr/>
            </a:pPr>
            <a:fld id="{9EF83DF4-97AC-4A46-A8A4-1D5497F7D69A}" type="slidenum">
              <a:rPr lang="en-GB" altLang="en-US"/>
              <a:pPr>
                <a:defRPr/>
              </a:pPr>
              <a:t>‹#›</a:t>
            </a:fld>
            <a:endParaRPr lang="en-GB" altLang="en-US" dirty="0"/>
          </a:p>
        </p:txBody>
      </p:sp>
    </p:spTree>
    <p:extLst>
      <p:ext uri="{BB962C8B-B14F-4D97-AF65-F5344CB8AC3E}">
        <p14:creationId xmlns:p14="http://schemas.microsoft.com/office/powerpoint/2010/main" val="477576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FIH_Content">
    <p:spTree>
      <p:nvGrpSpPr>
        <p:cNvPr id="1" name=""/>
        <p:cNvGrpSpPr/>
        <p:nvPr/>
      </p:nvGrpSpPr>
      <p:grpSpPr>
        <a:xfrm>
          <a:off x="0" y="0"/>
          <a:ext cx="0" cy="0"/>
          <a:chOff x="0" y="0"/>
          <a:chExt cx="0" cy="0"/>
        </a:xfrm>
      </p:grpSpPr>
      <p:grpSp>
        <p:nvGrpSpPr>
          <p:cNvPr id="5" name="Group 4"/>
          <p:cNvGrpSpPr/>
          <p:nvPr/>
        </p:nvGrpSpPr>
        <p:grpSpPr>
          <a:xfrm>
            <a:off x="0" y="0"/>
            <a:ext cx="9144000" cy="1134737"/>
            <a:chOff x="0" y="0"/>
            <a:chExt cx="9144000" cy="1134737"/>
          </a:xfrm>
          <a:solidFill>
            <a:schemeClr val="accent3"/>
          </a:solidFill>
        </p:grpSpPr>
        <p:sp>
          <p:nvSpPr>
            <p:cNvPr id="6" name="Rectangle 5"/>
            <p:cNvSpPr/>
            <p:nvPr/>
          </p:nvSpPr>
          <p:spPr>
            <a:xfrm>
              <a:off x="0" y="0"/>
              <a:ext cx="9144000" cy="113473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r="-237"/>
            <a:stretch/>
          </p:blipFill>
          <p:spPr>
            <a:xfrm>
              <a:off x="249715" y="259494"/>
              <a:ext cx="565533" cy="575815"/>
            </a:xfrm>
            <a:prstGeom prst="rect">
              <a:avLst/>
            </a:prstGeom>
            <a:grpFill/>
          </p:spPr>
        </p:pic>
      </p:grpSp>
      <p:sp>
        <p:nvSpPr>
          <p:cNvPr id="3" name="Content Placeholder 2"/>
          <p:cNvSpPr>
            <a:spLocks noGrp="1"/>
          </p:cNvSpPr>
          <p:nvPr>
            <p:ph idx="1"/>
          </p:nvPr>
        </p:nvSpPr>
        <p:spPr>
          <a:xfrm>
            <a:off x="325925" y="1394232"/>
            <a:ext cx="8492150" cy="4731932"/>
          </a:xfrm>
          <a:prstGeom prst="rect">
            <a:avLst/>
          </a:prstGeom>
        </p:spPr>
        <p:txBody>
          <a:bodyPr/>
          <a:lstStyle>
            <a:lvl1pPr marL="0" indent="0" algn="l">
              <a:lnSpc>
                <a:spcPct val="150000"/>
              </a:lnSpc>
              <a:buClr>
                <a:srgbClr val="58BAB1"/>
              </a:buClr>
              <a:buFont typeface="Wingdings" charset="2"/>
              <a:buNone/>
              <a:defRPr sz="1800">
                <a:solidFill>
                  <a:srgbClr val="1F2846"/>
                </a:solidFill>
              </a:defRPr>
            </a:lvl1pPr>
          </a:lstStyle>
          <a:p>
            <a:pPr lvl="0"/>
            <a:r>
              <a:rPr lang="en-US" dirty="0" smtClean="0"/>
              <a:t>Click to edit Master text styles</a:t>
            </a:r>
          </a:p>
        </p:txBody>
      </p:sp>
      <p:sp>
        <p:nvSpPr>
          <p:cNvPr id="9" name="Slide Number Placeholder 5"/>
          <p:cNvSpPr>
            <a:spLocks noGrp="1"/>
          </p:cNvSpPr>
          <p:nvPr>
            <p:ph type="sldNum" sz="quarter" idx="12"/>
          </p:nvPr>
        </p:nvSpPr>
        <p:spPr>
          <a:xfrm>
            <a:off x="6839638" y="6356350"/>
            <a:ext cx="2133600" cy="365125"/>
          </a:xfrm>
          <a:prstGeom prst="rect">
            <a:avLst/>
          </a:prstGeom>
        </p:spPr>
        <p:txBody>
          <a:bodyPr/>
          <a:lstStyle>
            <a:lvl1pPr algn="r">
              <a:defRPr sz="1200" b="1">
                <a:solidFill>
                  <a:srgbClr val="1F2846"/>
                </a:solidFill>
                <a:latin typeface="Lato" charset="0"/>
                <a:ea typeface="Lato" charset="0"/>
                <a:cs typeface="Lato" charset="0"/>
              </a:defRPr>
            </a:lvl1pPr>
          </a:lstStyle>
          <a:p>
            <a:fld id="{63A9AF46-3E10-44FA-97E5-E8F482202D9A}" type="slidenum">
              <a:rPr lang="en-GB" smtClean="0"/>
              <a:pPr/>
              <a:t>‹#›</a:t>
            </a:fld>
            <a:endParaRPr lang="en-GB" dirty="0"/>
          </a:p>
        </p:txBody>
      </p:sp>
      <p:sp>
        <p:nvSpPr>
          <p:cNvPr id="11" name="Title Placeholder 1"/>
          <p:cNvSpPr>
            <a:spLocks noGrp="1"/>
          </p:cNvSpPr>
          <p:nvPr>
            <p:ph type="title" hasCustomPrompt="1"/>
          </p:nvPr>
        </p:nvSpPr>
        <p:spPr>
          <a:xfrm>
            <a:off x="837282" y="297455"/>
            <a:ext cx="7849518" cy="465910"/>
          </a:xfrm>
          <a:prstGeom prst="rect">
            <a:avLst/>
          </a:prstGeom>
          <a:noFill/>
        </p:spPr>
        <p:txBody>
          <a:bodyPr vert="horz" lIns="91440" tIns="45720" rIns="91440" bIns="45720" rtlCol="0" anchor="ctr">
            <a:normAutofit/>
          </a:bodyPr>
          <a:lstStyle>
            <a:lvl1pPr>
              <a:defRPr sz="3200">
                <a:solidFill>
                  <a:schemeClr val="tx1"/>
                </a:solidFill>
              </a:defRPr>
            </a:lvl1pPr>
          </a:lstStyle>
          <a:p>
            <a:r>
              <a:rPr lang="en-GB" altLang="en-US" sz="2800" smtClean="0">
                <a:solidFill>
                  <a:srgbClr val="1F2846"/>
                </a:solidFill>
                <a:latin typeface="Lato" charset="0"/>
                <a:ea typeface="Lato" charset="0"/>
                <a:cs typeface="Lato" charset="0"/>
              </a:rPr>
              <a:t>Title Here</a:t>
            </a:r>
            <a:endParaRPr lang="en-GB" dirty="0"/>
          </a:p>
        </p:txBody>
      </p:sp>
    </p:spTree>
    <p:extLst>
      <p:ext uri="{BB962C8B-B14F-4D97-AF65-F5344CB8AC3E}">
        <p14:creationId xmlns:p14="http://schemas.microsoft.com/office/powerpoint/2010/main" val="32367054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FIH_Content">
    <p:spTree>
      <p:nvGrpSpPr>
        <p:cNvPr id="1" name=""/>
        <p:cNvGrpSpPr/>
        <p:nvPr/>
      </p:nvGrpSpPr>
      <p:grpSpPr>
        <a:xfrm>
          <a:off x="0" y="0"/>
          <a:ext cx="0" cy="0"/>
          <a:chOff x="0" y="0"/>
          <a:chExt cx="0" cy="0"/>
        </a:xfrm>
      </p:grpSpPr>
      <p:grpSp>
        <p:nvGrpSpPr>
          <p:cNvPr id="12" name="Group 11"/>
          <p:cNvGrpSpPr/>
          <p:nvPr userDrawn="1"/>
        </p:nvGrpSpPr>
        <p:grpSpPr>
          <a:xfrm>
            <a:off x="0" y="0"/>
            <a:ext cx="9144000" cy="1134737"/>
            <a:chOff x="0" y="0"/>
            <a:chExt cx="9144000" cy="1134737"/>
          </a:xfrm>
          <a:solidFill>
            <a:schemeClr val="accent3"/>
          </a:solidFill>
        </p:grpSpPr>
        <p:sp>
          <p:nvSpPr>
            <p:cNvPr id="13" name="Rectangle 12"/>
            <p:cNvSpPr/>
            <p:nvPr/>
          </p:nvSpPr>
          <p:spPr>
            <a:xfrm>
              <a:off x="0" y="0"/>
              <a:ext cx="9144000" cy="113473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p:nvPicPr>
          <p:blipFill rotWithShape="1">
            <a:blip r:embed="rId2" cstate="print">
              <a:extLst>
                <a:ext uri="{28A0092B-C50C-407E-A947-70E740481C1C}">
                  <a14:useLocalDpi xmlns:a14="http://schemas.microsoft.com/office/drawing/2010/main" val="0"/>
                </a:ext>
              </a:extLst>
            </a:blip>
            <a:srcRect r="-237"/>
            <a:stretch/>
          </p:blipFill>
          <p:spPr>
            <a:xfrm>
              <a:off x="249715" y="259494"/>
              <a:ext cx="565533" cy="575815"/>
            </a:xfrm>
            <a:prstGeom prst="rect">
              <a:avLst/>
            </a:prstGeom>
            <a:grpFill/>
          </p:spPr>
        </p:pic>
      </p:grpSp>
      <p:sp>
        <p:nvSpPr>
          <p:cNvPr id="9" name="Slide Number Placeholder 5"/>
          <p:cNvSpPr>
            <a:spLocks noGrp="1"/>
          </p:cNvSpPr>
          <p:nvPr>
            <p:ph type="sldNum" sz="quarter" idx="12"/>
          </p:nvPr>
        </p:nvSpPr>
        <p:spPr>
          <a:xfrm>
            <a:off x="6839638" y="6356350"/>
            <a:ext cx="2133600" cy="365125"/>
          </a:xfrm>
          <a:prstGeom prst="rect">
            <a:avLst/>
          </a:prstGeom>
        </p:spPr>
        <p:txBody>
          <a:bodyPr/>
          <a:lstStyle>
            <a:lvl1pPr algn="r">
              <a:defRPr sz="1200" b="1">
                <a:solidFill>
                  <a:srgbClr val="1F2846"/>
                </a:solidFill>
                <a:latin typeface="Lato" charset="0"/>
                <a:ea typeface="Lato" charset="0"/>
                <a:cs typeface="Lato" charset="0"/>
              </a:defRPr>
            </a:lvl1pPr>
          </a:lstStyle>
          <a:p>
            <a:fld id="{63A9AF46-3E10-44FA-97E5-E8F482202D9A}" type="slidenum">
              <a:rPr lang="en-GB" smtClean="0"/>
              <a:pPr/>
              <a:t>‹#›</a:t>
            </a:fld>
            <a:endParaRPr lang="en-GB" dirty="0"/>
          </a:p>
        </p:txBody>
      </p:sp>
      <p:sp>
        <p:nvSpPr>
          <p:cNvPr id="11" name="Title Placeholder 1"/>
          <p:cNvSpPr>
            <a:spLocks noGrp="1"/>
          </p:cNvSpPr>
          <p:nvPr>
            <p:ph type="title" hasCustomPrompt="1"/>
          </p:nvPr>
        </p:nvSpPr>
        <p:spPr>
          <a:xfrm>
            <a:off x="837282" y="297455"/>
            <a:ext cx="7849518" cy="465910"/>
          </a:xfrm>
          <a:prstGeom prst="rect">
            <a:avLst/>
          </a:prstGeom>
          <a:noFill/>
        </p:spPr>
        <p:txBody>
          <a:bodyPr vert="horz" lIns="91440" tIns="45720" rIns="91440" bIns="45720" rtlCol="0" anchor="ctr">
            <a:normAutofit/>
          </a:bodyPr>
          <a:lstStyle>
            <a:lvl1pPr>
              <a:defRPr sz="3200">
                <a:solidFill>
                  <a:schemeClr val="tx1"/>
                </a:solidFill>
              </a:defRPr>
            </a:lvl1pPr>
          </a:lstStyle>
          <a:p>
            <a:r>
              <a:rPr lang="en-GB" altLang="en-US" sz="2800" smtClean="0">
                <a:solidFill>
                  <a:srgbClr val="1F2846"/>
                </a:solidFill>
                <a:latin typeface="Lato" charset="0"/>
                <a:ea typeface="Lato" charset="0"/>
                <a:cs typeface="Lato" charset="0"/>
              </a:rPr>
              <a:t>Title Here</a:t>
            </a:r>
            <a:endParaRPr lang="en-GB" dirty="0"/>
          </a:p>
        </p:txBody>
      </p:sp>
      <p:sp>
        <p:nvSpPr>
          <p:cNvPr id="10" name="Table Placeholder 3"/>
          <p:cNvSpPr>
            <a:spLocks noGrp="1"/>
          </p:cNvSpPr>
          <p:nvPr>
            <p:ph type="tbl" sz="quarter" idx="13" hasCustomPrompt="1"/>
          </p:nvPr>
        </p:nvSpPr>
        <p:spPr>
          <a:xfrm>
            <a:off x="325926" y="1394231"/>
            <a:ext cx="8496912" cy="4741457"/>
          </a:xfrm>
          <a:prstGeom prst="rect">
            <a:avLst/>
          </a:prstGeom>
        </p:spPr>
        <p:txBody>
          <a:bodyPr anchor="ctr"/>
          <a:lstStyle>
            <a:lvl1pPr marL="0" indent="0" algn="ctr">
              <a:buNone/>
              <a:defRPr/>
            </a:lvl1pPr>
          </a:lstStyle>
          <a:p>
            <a:r>
              <a:rPr lang="en-US" dirty="0" smtClean="0"/>
              <a:t>Table</a:t>
            </a:r>
            <a:endParaRPr lang="en-US" dirty="0"/>
          </a:p>
        </p:txBody>
      </p:sp>
    </p:spTree>
    <p:extLst>
      <p:ext uri="{BB962C8B-B14F-4D97-AF65-F5344CB8AC3E}">
        <p14:creationId xmlns:p14="http://schemas.microsoft.com/office/powerpoint/2010/main" val="12801753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H_Bullets">
    <p:spTree>
      <p:nvGrpSpPr>
        <p:cNvPr id="1" name=""/>
        <p:cNvGrpSpPr/>
        <p:nvPr/>
      </p:nvGrpSpPr>
      <p:grpSpPr>
        <a:xfrm>
          <a:off x="0" y="0"/>
          <a:ext cx="0" cy="0"/>
          <a:chOff x="0" y="0"/>
          <a:chExt cx="0" cy="0"/>
        </a:xfrm>
      </p:grpSpPr>
      <p:grpSp>
        <p:nvGrpSpPr>
          <p:cNvPr id="8" name="Group 7"/>
          <p:cNvGrpSpPr/>
          <p:nvPr userDrawn="1"/>
        </p:nvGrpSpPr>
        <p:grpSpPr>
          <a:xfrm>
            <a:off x="0" y="0"/>
            <a:ext cx="9144000" cy="1134737"/>
            <a:chOff x="0" y="0"/>
            <a:chExt cx="9144000" cy="1134737"/>
          </a:xfrm>
          <a:solidFill>
            <a:schemeClr val="accent3"/>
          </a:solidFill>
        </p:grpSpPr>
        <p:sp>
          <p:nvSpPr>
            <p:cNvPr id="14" name="Rectangle 13"/>
            <p:cNvSpPr/>
            <p:nvPr/>
          </p:nvSpPr>
          <p:spPr>
            <a:xfrm>
              <a:off x="0" y="0"/>
              <a:ext cx="9144000" cy="113473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p:nvPicPr>
          <p:blipFill rotWithShape="1">
            <a:blip r:embed="rId2" cstate="print">
              <a:extLst>
                <a:ext uri="{28A0092B-C50C-407E-A947-70E740481C1C}">
                  <a14:useLocalDpi xmlns:a14="http://schemas.microsoft.com/office/drawing/2010/main" val="0"/>
                </a:ext>
              </a:extLst>
            </a:blip>
            <a:srcRect r="-237"/>
            <a:stretch/>
          </p:blipFill>
          <p:spPr>
            <a:xfrm>
              <a:off x="249715" y="259494"/>
              <a:ext cx="565533" cy="575815"/>
            </a:xfrm>
            <a:prstGeom prst="rect">
              <a:avLst/>
            </a:prstGeom>
            <a:grpFill/>
          </p:spPr>
        </p:pic>
      </p:grpSp>
      <p:sp>
        <p:nvSpPr>
          <p:cNvPr id="11" name="Content Placeholder 2"/>
          <p:cNvSpPr>
            <a:spLocks noGrp="1"/>
          </p:cNvSpPr>
          <p:nvPr>
            <p:ph idx="1" hasCustomPrompt="1"/>
          </p:nvPr>
        </p:nvSpPr>
        <p:spPr>
          <a:xfrm>
            <a:off x="325925" y="1394232"/>
            <a:ext cx="8492150" cy="4731932"/>
          </a:xfrm>
          <a:prstGeom prst="rect">
            <a:avLst/>
          </a:prstGeom>
        </p:spPr>
        <p:txBody>
          <a:bodyPr/>
          <a:lstStyle>
            <a:lvl1pPr marL="0" marR="0" indent="0" algn="l" defTabSz="914400" rtl="0" eaLnBrk="1" fontAlgn="auto" latinLnBrk="0" hangingPunct="1">
              <a:lnSpc>
                <a:spcPct val="150000"/>
              </a:lnSpc>
              <a:spcBef>
                <a:spcPct val="20000"/>
              </a:spcBef>
              <a:spcAft>
                <a:spcPts val="0"/>
              </a:spcAft>
              <a:buClr>
                <a:srgbClr val="58BAB1"/>
              </a:buClr>
              <a:buSzTx/>
              <a:buFont typeface="Wingdings" charset="2"/>
              <a:buNone/>
              <a:tabLst/>
              <a:defRPr sz="1800" baseline="0">
                <a:solidFill>
                  <a:srgbClr val="1F2846"/>
                </a:solidFill>
              </a:defRPr>
            </a:lvl1pPr>
            <a:lvl2pPr marL="457200" indent="0">
              <a:buFontTx/>
              <a:buNone/>
              <a:defRPr sz="1600" baseline="0"/>
            </a:lvl2pPr>
          </a:lstStyle>
          <a:p>
            <a:pPr marL="285750" marR="0" lvl="0" indent="-285750" algn="l" defTabSz="914400" rtl="0" eaLnBrk="1" fontAlgn="auto" latinLnBrk="0" hangingPunct="1">
              <a:lnSpc>
                <a:spcPct val="150000"/>
              </a:lnSpc>
              <a:spcBef>
                <a:spcPct val="20000"/>
              </a:spcBef>
              <a:spcAft>
                <a:spcPts val="0"/>
              </a:spcAft>
              <a:buClr>
                <a:srgbClr val="58BAB1"/>
              </a:buClr>
              <a:buSzTx/>
              <a:buFont typeface="Wingdings" charset="2"/>
              <a:buChar char="v"/>
              <a:tabLst/>
              <a:defRPr/>
            </a:pPr>
            <a:r>
              <a:rPr lang="en-US" dirty="0" smtClean="0"/>
              <a:t>Bullet points</a:t>
            </a:r>
          </a:p>
          <a:p>
            <a:pPr marL="742950" marR="0" lvl="1" indent="-285750" algn="l" defTabSz="914400" rtl="0" eaLnBrk="1" fontAlgn="auto" latinLnBrk="0" hangingPunct="1">
              <a:lnSpc>
                <a:spcPct val="150000"/>
              </a:lnSpc>
              <a:spcBef>
                <a:spcPct val="20000"/>
              </a:spcBef>
              <a:spcAft>
                <a:spcPts val="0"/>
              </a:spcAft>
              <a:buClr>
                <a:srgbClr val="58BAB1"/>
              </a:buClr>
              <a:buSzTx/>
              <a:buFont typeface="Wingdings" charset="2"/>
              <a:buChar char="v"/>
              <a:tabLst/>
              <a:defRPr/>
            </a:pPr>
            <a:r>
              <a:rPr lang="en-US" dirty="0" smtClean="0"/>
              <a:t>Secondary bullet points</a:t>
            </a:r>
          </a:p>
          <a:p>
            <a:pPr lvl="0"/>
            <a:endParaRPr lang="en-US" dirty="0" smtClean="0"/>
          </a:p>
        </p:txBody>
      </p:sp>
      <p:sp>
        <p:nvSpPr>
          <p:cNvPr id="12" name="Slide Number Placeholder 5"/>
          <p:cNvSpPr>
            <a:spLocks noGrp="1"/>
          </p:cNvSpPr>
          <p:nvPr>
            <p:ph type="sldNum" sz="quarter" idx="12"/>
          </p:nvPr>
        </p:nvSpPr>
        <p:spPr>
          <a:xfrm>
            <a:off x="6839638" y="6356350"/>
            <a:ext cx="2133600" cy="365125"/>
          </a:xfrm>
          <a:prstGeom prst="rect">
            <a:avLst/>
          </a:prstGeom>
        </p:spPr>
        <p:txBody>
          <a:bodyPr/>
          <a:lstStyle>
            <a:lvl1pPr algn="r">
              <a:defRPr sz="1200" b="1">
                <a:solidFill>
                  <a:srgbClr val="1F2846"/>
                </a:solidFill>
                <a:latin typeface="Lato" charset="0"/>
                <a:ea typeface="Lato" charset="0"/>
                <a:cs typeface="Lato" charset="0"/>
              </a:defRPr>
            </a:lvl1pPr>
          </a:lstStyle>
          <a:p>
            <a:fld id="{63A9AF46-3E10-44FA-97E5-E8F482202D9A}" type="slidenum">
              <a:rPr lang="en-GB" smtClean="0"/>
              <a:pPr/>
              <a:t>‹#›</a:t>
            </a:fld>
            <a:endParaRPr lang="en-GB" dirty="0"/>
          </a:p>
        </p:txBody>
      </p:sp>
      <p:sp>
        <p:nvSpPr>
          <p:cNvPr id="13" name="Title Placeholder 1"/>
          <p:cNvSpPr>
            <a:spLocks noGrp="1"/>
          </p:cNvSpPr>
          <p:nvPr>
            <p:ph type="title" hasCustomPrompt="1"/>
          </p:nvPr>
        </p:nvSpPr>
        <p:spPr>
          <a:xfrm>
            <a:off x="837282" y="297455"/>
            <a:ext cx="7849518" cy="465910"/>
          </a:xfrm>
          <a:prstGeom prst="rect">
            <a:avLst/>
          </a:prstGeom>
          <a:noFill/>
        </p:spPr>
        <p:txBody>
          <a:bodyPr vert="horz" lIns="91440" tIns="45720" rIns="91440" bIns="45720" rtlCol="0" anchor="ctr">
            <a:normAutofit/>
          </a:bodyPr>
          <a:lstStyle>
            <a:lvl1pPr>
              <a:defRPr sz="3200">
                <a:solidFill>
                  <a:schemeClr val="tx1"/>
                </a:solidFill>
              </a:defRPr>
            </a:lvl1pPr>
          </a:lstStyle>
          <a:p>
            <a:r>
              <a:rPr lang="en-GB" altLang="en-US" sz="2800" smtClean="0">
                <a:solidFill>
                  <a:srgbClr val="1F2846"/>
                </a:solidFill>
                <a:latin typeface="Lato" charset="0"/>
                <a:ea typeface="Lato" charset="0"/>
                <a:cs typeface="Lato" charset="0"/>
              </a:rPr>
              <a:t>Title Here</a:t>
            </a:r>
            <a:endParaRPr lang="en-GB" dirty="0"/>
          </a:p>
        </p:txBody>
      </p:sp>
    </p:spTree>
    <p:extLst>
      <p:ext uri="{BB962C8B-B14F-4D97-AF65-F5344CB8AC3E}">
        <p14:creationId xmlns:p14="http://schemas.microsoft.com/office/powerpoint/2010/main" val="4892305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grpSp>
        <p:nvGrpSpPr>
          <p:cNvPr id="8" name="Group 7"/>
          <p:cNvGrpSpPr/>
          <p:nvPr userDrawn="1"/>
        </p:nvGrpSpPr>
        <p:grpSpPr>
          <a:xfrm>
            <a:off x="0" y="0"/>
            <a:ext cx="9144000" cy="1134737"/>
            <a:chOff x="0" y="0"/>
            <a:chExt cx="9144000" cy="1134737"/>
          </a:xfrm>
          <a:solidFill>
            <a:schemeClr val="accent3"/>
          </a:solidFill>
        </p:grpSpPr>
        <p:sp>
          <p:nvSpPr>
            <p:cNvPr id="11" name="Rectangle 10"/>
            <p:cNvSpPr/>
            <p:nvPr/>
          </p:nvSpPr>
          <p:spPr>
            <a:xfrm>
              <a:off x="0" y="0"/>
              <a:ext cx="9144000" cy="113473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p:nvPicPr>
          <p:blipFill rotWithShape="1">
            <a:blip r:embed="rId2" cstate="print">
              <a:extLst>
                <a:ext uri="{28A0092B-C50C-407E-A947-70E740481C1C}">
                  <a14:useLocalDpi xmlns:a14="http://schemas.microsoft.com/office/drawing/2010/main" val="0"/>
                </a:ext>
              </a:extLst>
            </a:blip>
            <a:srcRect r="-237"/>
            <a:stretch/>
          </p:blipFill>
          <p:spPr>
            <a:xfrm>
              <a:off x="249715" y="259494"/>
              <a:ext cx="565533" cy="575815"/>
            </a:xfrm>
            <a:prstGeom prst="rect">
              <a:avLst/>
            </a:prstGeom>
            <a:grpFill/>
          </p:spPr>
        </p:pic>
      </p:grpSp>
      <p:sp>
        <p:nvSpPr>
          <p:cNvPr id="5" name="Picture Placeholder 4"/>
          <p:cNvSpPr>
            <a:spLocks noGrp="1"/>
          </p:cNvSpPr>
          <p:nvPr>
            <p:ph type="pic" sz="quarter" idx="13"/>
          </p:nvPr>
        </p:nvSpPr>
        <p:spPr>
          <a:xfrm>
            <a:off x="0" y="1135063"/>
            <a:ext cx="9144000" cy="5722937"/>
          </a:xfrm>
          <a:prstGeom prst="rect">
            <a:avLst/>
          </a:prstGeom>
        </p:spPr>
        <p:txBody>
          <a:bodyPr anchor="ctr"/>
          <a:lstStyle>
            <a:lvl1pPr marL="0" indent="0" algn="ctr">
              <a:buNone/>
              <a:defRPr>
                <a:solidFill>
                  <a:srgbClr val="1F2846"/>
                </a:solidFill>
              </a:defRPr>
            </a:lvl1pPr>
          </a:lstStyle>
          <a:p>
            <a:r>
              <a:rPr lang="en-US" dirty="0" smtClean="0"/>
              <a:t>Drag picture to placeholder or click icon to add</a:t>
            </a:r>
            <a:endParaRPr lang="en-US" dirty="0"/>
          </a:p>
        </p:txBody>
      </p:sp>
      <p:sp>
        <p:nvSpPr>
          <p:cNvPr id="12" name="Slide Number Placeholder 5"/>
          <p:cNvSpPr>
            <a:spLocks noGrp="1"/>
          </p:cNvSpPr>
          <p:nvPr>
            <p:ph type="sldNum" sz="quarter" idx="12"/>
          </p:nvPr>
        </p:nvSpPr>
        <p:spPr>
          <a:xfrm>
            <a:off x="6839638" y="6356350"/>
            <a:ext cx="2133600" cy="365125"/>
          </a:xfrm>
          <a:prstGeom prst="rect">
            <a:avLst/>
          </a:prstGeom>
        </p:spPr>
        <p:txBody>
          <a:bodyPr/>
          <a:lstStyle>
            <a:lvl1pPr algn="r">
              <a:defRPr sz="1200" b="1">
                <a:solidFill>
                  <a:srgbClr val="1F2846"/>
                </a:solidFill>
                <a:latin typeface="Lato" charset="0"/>
                <a:ea typeface="Lato" charset="0"/>
                <a:cs typeface="Lato" charset="0"/>
              </a:defRPr>
            </a:lvl1pPr>
          </a:lstStyle>
          <a:p>
            <a:fld id="{63A9AF46-3E10-44FA-97E5-E8F482202D9A}" type="slidenum">
              <a:rPr lang="en-GB" smtClean="0"/>
              <a:pPr/>
              <a:t>‹#›</a:t>
            </a:fld>
            <a:endParaRPr lang="en-GB" dirty="0"/>
          </a:p>
        </p:txBody>
      </p:sp>
      <p:sp>
        <p:nvSpPr>
          <p:cNvPr id="13" name="Title Placeholder 1"/>
          <p:cNvSpPr>
            <a:spLocks noGrp="1"/>
          </p:cNvSpPr>
          <p:nvPr>
            <p:ph type="title" hasCustomPrompt="1"/>
          </p:nvPr>
        </p:nvSpPr>
        <p:spPr>
          <a:xfrm>
            <a:off x="837282" y="297455"/>
            <a:ext cx="7849518" cy="465910"/>
          </a:xfrm>
          <a:prstGeom prst="rect">
            <a:avLst/>
          </a:prstGeom>
          <a:noFill/>
        </p:spPr>
        <p:txBody>
          <a:bodyPr vert="horz" lIns="91440" tIns="45720" rIns="91440" bIns="45720" rtlCol="0" anchor="ctr">
            <a:normAutofit/>
          </a:bodyPr>
          <a:lstStyle>
            <a:lvl1pPr>
              <a:defRPr sz="3200">
                <a:solidFill>
                  <a:schemeClr val="tx1"/>
                </a:solidFill>
              </a:defRPr>
            </a:lvl1pPr>
          </a:lstStyle>
          <a:p>
            <a:r>
              <a:rPr lang="en-GB" altLang="en-US" sz="2800" smtClean="0">
                <a:solidFill>
                  <a:srgbClr val="1F2846"/>
                </a:solidFill>
                <a:latin typeface="Lato" charset="0"/>
                <a:ea typeface="Lato" charset="0"/>
                <a:cs typeface="Lato" charset="0"/>
              </a:rPr>
              <a:t>Title Here</a:t>
            </a:r>
            <a:endParaRPr lang="en-GB" dirty="0"/>
          </a:p>
        </p:txBody>
      </p:sp>
    </p:spTree>
    <p:extLst>
      <p:ext uri="{BB962C8B-B14F-4D97-AF65-F5344CB8AC3E}">
        <p14:creationId xmlns:p14="http://schemas.microsoft.com/office/powerpoint/2010/main" val="174701690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itle Placeholder 1"/>
          <p:cNvSpPr txBox="1">
            <a:spLocks/>
          </p:cNvSpPr>
          <p:nvPr userDrawn="1"/>
        </p:nvSpPr>
        <p:spPr>
          <a:xfrm>
            <a:off x="247650" y="431800"/>
            <a:ext cx="7466013" cy="1273175"/>
          </a:xfrm>
          <a:prstGeom prst="rect">
            <a:avLst/>
          </a:prstGeom>
          <a:noFill/>
        </p:spPr>
        <p:txBody>
          <a:bodyPr anchor="ctr">
            <a:normAutofit/>
          </a:bodyPr>
          <a:lstStyle>
            <a:lvl1pPr algn="l" defTabSz="914400" rtl="0" eaLnBrk="1" latinLnBrk="0" hangingPunct="1">
              <a:spcBef>
                <a:spcPct val="0"/>
              </a:spcBef>
              <a:buNone/>
              <a:defRPr sz="3200" kern="1200">
                <a:solidFill>
                  <a:schemeClr val="bg1"/>
                </a:solidFill>
                <a:latin typeface="+mj-lt"/>
                <a:ea typeface="+mj-ea"/>
                <a:cs typeface="+mj-cs"/>
              </a:defRPr>
            </a:lvl1pPr>
          </a:lstStyle>
          <a:p>
            <a:pPr fontAlgn="auto">
              <a:spcAft>
                <a:spcPts val="0"/>
              </a:spcAft>
              <a:defRPr/>
            </a:pPr>
            <a:endParaRPr lang="en-GB" dirty="0">
              <a:solidFill>
                <a:prstClr val="white"/>
              </a:solidFill>
            </a:endParaRPr>
          </a:p>
        </p:txBody>
      </p:sp>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5" name="Footer Placeholder 4"/>
          <p:cNvSpPr>
            <a:spLocks noGrp="1"/>
          </p:cNvSpPr>
          <p:nvPr>
            <p:ph type="ftr" sz="quarter" idx="10"/>
          </p:nvPr>
        </p:nvSpPr>
        <p:spPr/>
        <p:txBody>
          <a:bodyPr/>
          <a:lstStyle>
            <a:lvl1pPr>
              <a:defRPr/>
            </a:lvl1pPr>
          </a:lstStyle>
          <a:p>
            <a:pPr>
              <a:defRPr/>
            </a:pPr>
            <a:endParaRPr lang="en-GB" dirty="0">
              <a:solidFill>
                <a:prstClr val="black">
                  <a:tint val="75000"/>
                </a:prstClr>
              </a:solidFill>
            </a:endParaRPr>
          </a:p>
        </p:txBody>
      </p:sp>
      <p:sp>
        <p:nvSpPr>
          <p:cNvPr id="6" name="Slide Number Placeholder 5"/>
          <p:cNvSpPr>
            <a:spLocks noGrp="1"/>
          </p:cNvSpPr>
          <p:nvPr>
            <p:ph type="sldNum" sz="quarter" idx="11"/>
          </p:nvPr>
        </p:nvSpPr>
        <p:spPr/>
        <p:txBody>
          <a:bodyPr/>
          <a:lstStyle>
            <a:lvl1pPr>
              <a:defRPr/>
            </a:lvl1pPr>
          </a:lstStyle>
          <a:p>
            <a:pPr>
              <a:defRPr/>
            </a:pPr>
            <a:fld id="{F3F53949-9BDF-4C8F-8855-339DC78BCCEB}" type="slidenum">
              <a:rPr lang="en-GB" altLang="en-US"/>
              <a:pPr>
                <a:defRPr/>
              </a:pPr>
              <a:t>‹#›</a:t>
            </a:fld>
            <a:endParaRPr lang="en-GB" altLang="en-US" dirty="0"/>
          </a:p>
        </p:txBody>
      </p:sp>
    </p:spTree>
    <p:extLst>
      <p:ext uri="{BB962C8B-B14F-4D97-AF65-F5344CB8AC3E}">
        <p14:creationId xmlns:p14="http://schemas.microsoft.com/office/powerpoint/2010/main" val="655869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Placeholder 1"/>
          <p:cNvSpPr>
            <a:spLocks noGrp="1"/>
          </p:cNvSpPr>
          <p:nvPr>
            <p:ph type="title"/>
          </p:nvPr>
        </p:nvSpPr>
        <p:spPr>
          <a:xfrm>
            <a:off x="247425" y="432195"/>
            <a:ext cx="7465807" cy="1273182"/>
          </a:xfrm>
          <a:prstGeom prst="rect">
            <a:avLst/>
          </a:prstGeom>
          <a:noFill/>
        </p:spPr>
        <p:txBody>
          <a:bodyPr rtlCol="0">
            <a:normAutofit/>
          </a:bodyPr>
          <a:lstStyle/>
          <a:p>
            <a:r>
              <a:rPr lang="en-US" dirty="0" smtClean="0"/>
              <a:t>Click to edit Master title style</a:t>
            </a:r>
            <a:endParaRPr lang="en-GB" dirty="0"/>
          </a:p>
        </p:txBody>
      </p:sp>
      <p:sp>
        <p:nvSpPr>
          <p:cNvPr id="4" name="Footer Placeholder 4"/>
          <p:cNvSpPr>
            <a:spLocks noGrp="1"/>
          </p:cNvSpPr>
          <p:nvPr>
            <p:ph type="ftr" sz="quarter" idx="10"/>
          </p:nvPr>
        </p:nvSpPr>
        <p:spPr/>
        <p:txBody>
          <a:bodyPr/>
          <a:lstStyle>
            <a:lvl1pPr>
              <a:defRPr/>
            </a:lvl1pPr>
          </a:lstStyle>
          <a:p>
            <a:pPr>
              <a:defRPr/>
            </a:pPr>
            <a:endParaRPr lang="en-GB" dirty="0">
              <a:solidFill>
                <a:prstClr val="black">
                  <a:tint val="75000"/>
                </a:prstClr>
              </a:solidFill>
            </a:endParaRPr>
          </a:p>
        </p:txBody>
      </p:sp>
      <p:sp>
        <p:nvSpPr>
          <p:cNvPr id="5" name="Slide Number Placeholder 5"/>
          <p:cNvSpPr>
            <a:spLocks noGrp="1"/>
          </p:cNvSpPr>
          <p:nvPr>
            <p:ph type="sldNum" sz="quarter" idx="11"/>
          </p:nvPr>
        </p:nvSpPr>
        <p:spPr/>
        <p:txBody>
          <a:bodyPr/>
          <a:lstStyle>
            <a:lvl1pPr>
              <a:defRPr/>
            </a:lvl1pPr>
          </a:lstStyle>
          <a:p>
            <a:pPr>
              <a:defRPr/>
            </a:pPr>
            <a:fld id="{D7B43AA5-0904-4638-8350-55E619396934}" type="slidenum">
              <a:rPr lang="en-GB" altLang="en-US"/>
              <a:pPr>
                <a:defRPr/>
              </a:pPr>
              <a:t>‹#›</a:t>
            </a:fld>
            <a:endParaRPr lang="en-GB" altLang="en-US" dirty="0"/>
          </a:p>
        </p:txBody>
      </p:sp>
    </p:spTree>
    <p:extLst>
      <p:ext uri="{BB962C8B-B14F-4D97-AF65-F5344CB8AC3E}">
        <p14:creationId xmlns:p14="http://schemas.microsoft.com/office/powerpoint/2010/main" val="3718288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Title Placeholder 1"/>
          <p:cNvSpPr txBox="1">
            <a:spLocks/>
          </p:cNvSpPr>
          <p:nvPr userDrawn="1"/>
        </p:nvSpPr>
        <p:spPr>
          <a:xfrm>
            <a:off x="247650" y="431800"/>
            <a:ext cx="7466013" cy="1273175"/>
          </a:xfrm>
          <a:prstGeom prst="rect">
            <a:avLst/>
          </a:prstGeom>
          <a:noFill/>
        </p:spPr>
        <p:txBody>
          <a:bodyPr anchor="ctr">
            <a:normAutofit/>
          </a:bodyPr>
          <a:lstStyle>
            <a:lvl1pPr algn="l" defTabSz="914400" rtl="0" eaLnBrk="1" latinLnBrk="0" hangingPunct="1">
              <a:spcBef>
                <a:spcPct val="0"/>
              </a:spcBef>
              <a:buNone/>
              <a:defRPr sz="3200" kern="1200">
                <a:solidFill>
                  <a:schemeClr val="bg1"/>
                </a:solidFill>
                <a:latin typeface="+mj-lt"/>
                <a:ea typeface="+mj-ea"/>
                <a:cs typeface="+mj-cs"/>
              </a:defRPr>
            </a:lvl1pPr>
          </a:lstStyle>
          <a:p>
            <a:pPr fontAlgn="auto">
              <a:spcAft>
                <a:spcPts val="0"/>
              </a:spcAft>
              <a:defRPr/>
            </a:pPr>
            <a:r>
              <a:rPr lang="en-US" dirty="0" smtClean="0">
                <a:solidFill>
                  <a:prstClr val="white"/>
                </a:solidFill>
              </a:rPr>
              <a:t>Click to edit Master title style</a:t>
            </a:r>
            <a:endParaRPr lang="en-GB" dirty="0">
              <a:solidFill>
                <a:prstClr val="white"/>
              </a:solidFill>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GB" dirty="0">
              <a:solidFill>
                <a:prstClr val="black">
                  <a:tint val="75000"/>
                </a:prstClr>
              </a:solidFill>
            </a:endParaRPr>
          </a:p>
        </p:txBody>
      </p:sp>
      <p:sp>
        <p:nvSpPr>
          <p:cNvPr id="6" name="Slide Number Placeholder 5"/>
          <p:cNvSpPr>
            <a:spLocks noGrp="1"/>
          </p:cNvSpPr>
          <p:nvPr>
            <p:ph type="sldNum" sz="quarter" idx="11"/>
          </p:nvPr>
        </p:nvSpPr>
        <p:spPr/>
        <p:txBody>
          <a:bodyPr/>
          <a:lstStyle>
            <a:lvl1pPr>
              <a:defRPr/>
            </a:lvl1pPr>
          </a:lstStyle>
          <a:p>
            <a:pPr>
              <a:defRPr/>
            </a:pPr>
            <a:fld id="{BC7C1C90-903F-4C36-9B00-C3F9EB40AAA4}" type="slidenum">
              <a:rPr lang="en-GB" altLang="en-US"/>
              <a:pPr>
                <a:defRPr/>
              </a:pPr>
              <a:t>‹#›</a:t>
            </a:fld>
            <a:endParaRPr lang="en-GB" altLang="en-US" dirty="0"/>
          </a:p>
        </p:txBody>
      </p:sp>
    </p:spTree>
    <p:extLst>
      <p:ext uri="{BB962C8B-B14F-4D97-AF65-F5344CB8AC3E}">
        <p14:creationId xmlns:p14="http://schemas.microsoft.com/office/powerpoint/2010/main" val="15932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itle Placeholder 1"/>
          <p:cNvSpPr>
            <a:spLocks noGrp="1"/>
          </p:cNvSpPr>
          <p:nvPr>
            <p:ph type="title"/>
          </p:nvPr>
        </p:nvSpPr>
        <p:spPr>
          <a:xfrm>
            <a:off x="247425" y="432195"/>
            <a:ext cx="7465807" cy="1273182"/>
          </a:xfrm>
          <a:prstGeom prst="rect">
            <a:avLst/>
          </a:prstGeom>
          <a:noFill/>
        </p:spPr>
        <p:txBody>
          <a:bodyPr rtlCol="0">
            <a:normAutofit/>
          </a:bodyPr>
          <a:lstStyle/>
          <a:p>
            <a:r>
              <a:rPr lang="en-US" dirty="0" smtClean="0"/>
              <a:t>Click to edit Master title style</a:t>
            </a:r>
            <a:endParaRPr lang="en-GB"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Times New Roman" pitchFamily="18" charset="0"/>
                <a:ea typeface="+mn-ea"/>
                <a:cs typeface="Arial" pitchFamily="34" charset="0"/>
              </a:defRPr>
            </a:lvl1pPr>
          </a:lstStyle>
          <a:p>
            <a:pPr>
              <a:defRPr/>
            </a:pPr>
            <a:endParaRPr lang="en-GB" dirty="0">
              <a:solidFill>
                <a:prstClr val="black"/>
              </a:solidFill>
            </a:endParaRPr>
          </a:p>
        </p:txBody>
      </p:sp>
      <p:sp>
        <p:nvSpPr>
          <p:cNvPr id="6" name="Footer Placeholder 5"/>
          <p:cNvSpPr>
            <a:spLocks noGrp="1"/>
          </p:cNvSpPr>
          <p:nvPr>
            <p:ph type="ftr" sz="quarter" idx="11"/>
          </p:nvPr>
        </p:nvSpPr>
        <p:spPr/>
        <p:txBody>
          <a:bodyPr/>
          <a:lstStyle>
            <a:lvl1pPr>
              <a:defRPr/>
            </a:lvl1pPr>
          </a:lstStyle>
          <a:p>
            <a:pPr>
              <a:defRPr/>
            </a:pPr>
            <a:endParaRPr lang="en-GB"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32BEA27-002B-4C32-9128-3C89E28F7F9F}" type="slidenum">
              <a:rPr lang="en-GB" altLang="en-US"/>
              <a:pPr>
                <a:defRPr/>
              </a:pPr>
              <a:t>‹#›</a:t>
            </a:fld>
            <a:endParaRPr lang="en-GB" altLang="en-US" dirty="0"/>
          </a:p>
        </p:txBody>
      </p:sp>
    </p:spTree>
    <p:extLst>
      <p:ext uri="{BB962C8B-B14F-4D97-AF65-F5344CB8AC3E}">
        <p14:creationId xmlns:p14="http://schemas.microsoft.com/office/powerpoint/2010/main" val="403143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6" Type="http://schemas.openxmlformats.org/officeDocument/2006/relationships/image" Target="../media/image5.png"/><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4.jpe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75671"/>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5" r:id="rId3"/>
    <p:sldLayoutId id="2147483814" r:id="rId4"/>
    <p:sldLayoutId id="2147483813" r:id="rId5"/>
  </p:sldLayoutIdLst>
  <p:timing>
    <p:tnLst>
      <p:par>
        <p:cTn id="1" dur="indefinite" restart="never" nodeType="tmRoot"/>
      </p:par>
    </p:tnLst>
  </p:timing>
  <p:hf hdr="0" ftr="0" dt="0"/>
  <p:txStyles>
    <p:titleStyle>
      <a:lvl1pPr algn="l" defTabSz="914400" rtl="0" eaLnBrk="1" latinLnBrk="0" hangingPunct="1">
        <a:spcBef>
          <a:spcPct val="0"/>
        </a:spcBef>
        <a:buNone/>
        <a:defRPr sz="3200" kern="1200">
          <a:solidFill>
            <a:schemeClr val="bg1"/>
          </a:solidFill>
          <a:latin typeface="Lato" charset="0"/>
          <a:ea typeface="Lato" charset="0"/>
          <a:cs typeface="Lato"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Lato" charset="0"/>
          <a:ea typeface="Lato" charset="0"/>
          <a:cs typeface="Lato"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Lato" charset="0"/>
          <a:ea typeface="Lato" charset="0"/>
          <a:cs typeface="Lato"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Lato" charset="0"/>
          <a:ea typeface="Lato" charset="0"/>
          <a:cs typeface="Lato"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Lato" charset="0"/>
          <a:ea typeface="Lato" charset="0"/>
          <a:cs typeface="Lato"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Lato" charset="0"/>
          <a:ea typeface="Lato" charset="0"/>
          <a:cs typeface="Lato"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CCECFF">
            <a:alpha val="50195"/>
          </a:srgbClr>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ea typeface="+mn-ea"/>
                <a:cs typeface="Arial" pitchFamily="34" charset="0"/>
              </a:defRPr>
            </a:lvl1pPr>
          </a:lstStyle>
          <a:p>
            <a:pPr>
              <a:defRPr/>
            </a:pPr>
            <a:endParaRPr lang="en-GB" dirty="0">
              <a:solidFill>
                <a:prstClr val="black">
                  <a:tint val="75000"/>
                </a:prstClr>
              </a:solidFill>
            </a:endParaRPr>
          </a:p>
        </p:txBody>
      </p:sp>
      <p:sp>
        <p:nvSpPr>
          <p:cNvPr id="6" name="Slide Number Placeholder 5"/>
          <p:cNvSpPr>
            <a:spLocks noGrp="1"/>
          </p:cNvSpPr>
          <p:nvPr>
            <p:ph type="sldNum" sz="quarter" idx="4"/>
          </p:nvPr>
        </p:nvSpPr>
        <p:spPr>
          <a:xfrm>
            <a:off x="6019800" y="64928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5AB0215F-2C88-4F29-BB5D-A1BE98D6BCC6}" type="slidenum">
              <a:rPr lang="en-GB" altLang="en-US">
                <a:ea typeface="MS PGothic" pitchFamily="34" charset="-128"/>
                <a:cs typeface="+mn-cs"/>
              </a:rPr>
              <a:pPr>
                <a:defRPr/>
              </a:pPr>
              <a:t>‹#›</a:t>
            </a:fld>
            <a:endParaRPr lang="en-GB" altLang="en-US" dirty="0">
              <a:ea typeface="MS PGothic" pitchFamily="34" charset="-128"/>
              <a:cs typeface="+mn-cs"/>
            </a:endParaRPr>
          </a:p>
        </p:txBody>
      </p:sp>
      <p:pic>
        <p:nvPicPr>
          <p:cNvPr id="1029" name="Picture 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466013" y="0"/>
            <a:ext cx="1677987" cy="1273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40" descr="FIH logo copy"/>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927975" y="5938838"/>
            <a:ext cx="10287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txBox="1">
            <a:spLocks/>
          </p:cNvSpPr>
          <p:nvPr userDrawn="1"/>
        </p:nvSpPr>
        <p:spPr>
          <a:xfrm>
            <a:off x="0" y="0"/>
            <a:ext cx="7466013" cy="1273175"/>
          </a:xfrm>
          <a:prstGeom prst="rect">
            <a:avLst/>
          </a:prstGeom>
        </p:spPr>
        <p:txBody>
          <a:bodyPr/>
          <a:lstStyle>
            <a:lvl1pPr algn="l" defTabSz="914400" rtl="0" eaLnBrk="1" latinLnBrk="0" hangingPunct="1">
              <a:spcBef>
                <a:spcPct val="0"/>
              </a:spcBef>
              <a:buNone/>
              <a:defRPr sz="3200" kern="1200">
                <a:solidFill>
                  <a:schemeClr val="bg1"/>
                </a:solidFill>
                <a:latin typeface="+mj-lt"/>
                <a:ea typeface="+mj-ea"/>
                <a:cs typeface="+mj-cs"/>
              </a:defRPr>
            </a:lvl1pPr>
          </a:lstStyle>
          <a:p>
            <a:pPr fontAlgn="auto">
              <a:spcAft>
                <a:spcPts val="0"/>
              </a:spcAft>
              <a:defRPr/>
            </a:pPr>
            <a:endParaRPr lang="en-GB" dirty="0">
              <a:solidFill>
                <a:prstClr val="white"/>
              </a:solidFill>
            </a:endParaRPr>
          </a:p>
        </p:txBody>
      </p:sp>
      <p:sp>
        <p:nvSpPr>
          <p:cNvPr id="8" name="Rectangle 7"/>
          <p:cNvSpPr/>
          <p:nvPr userDrawn="1"/>
        </p:nvSpPr>
        <p:spPr>
          <a:xfrm>
            <a:off x="-11113" y="-11113"/>
            <a:ext cx="7466013" cy="1284288"/>
          </a:xfrm>
          <a:prstGeom prst="rect">
            <a:avLst/>
          </a:prstGeom>
          <a:solidFill>
            <a:srgbClr val="0042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prstClr val="white"/>
              </a:solidFill>
            </a:endParaRPr>
          </a:p>
        </p:txBody>
      </p:sp>
      <p:sp>
        <p:nvSpPr>
          <p:cNvPr id="1033" name="Title Placeholder 1"/>
          <p:cNvSpPr>
            <a:spLocks noGrp="1"/>
          </p:cNvSpPr>
          <p:nvPr>
            <p:ph type="title"/>
          </p:nvPr>
        </p:nvSpPr>
        <p:spPr bwMode="auto">
          <a:xfrm>
            <a:off x="247650" y="431800"/>
            <a:ext cx="7466013"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Tree>
    <p:extLst>
      <p:ext uri="{BB962C8B-B14F-4D97-AF65-F5344CB8AC3E}">
        <p14:creationId xmlns:p14="http://schemas.microsoft.com/office/powerpoint/2010/main" val="1315271505"/>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Lst>
  <p:hf hdr="0" ftr="0" dt="0"/>
  <p:txStyles>
    <p:titleStyle>
      <a:lvl1pPr algn="l" rtl="0" eaLnBrk="0" fontAlgn="base" hangingPunct="0">
        <a:spcBef>
          <a:spcPct val="0"/>
        </a:spcBef>
        <a:spcAft>
          <a:spcPct val="0"/>
        </a:spcAft>
        <a:defRPr sz="3200" kern="1200">
          <a:solidFill>
            <a:schemeClr val="bg1"/>
          </a:solidFill>
          <a:latin typeface="+mj-lt"/>
          <a:ea typeface="MS PGothic" pitchFamily="34" charset="-128"/>
          <a:cs typeface="+mj-cs"/>
        </a:defRPr>
      </a:lvl1pPr>
      <a:lvl2pPr algn="l" rtl="0" eaLnBrk="0" fontAlgn="base" hangingPunct="0">
        <a:spcBef>
          <a:spcPct val="0"/>
        </a:spcBef>
        <a:spcAft>
          <a:spcPct val="0"/>
        </a:spcAft>
        <a:defRPr sz="3200">
          <a:solidFill>
            <a:schemeClr val="bg1"/>
          </a:solidFill>
          <a:latin typeface="Calibri" charset="0"/>
          <a:ea typeface="MS PGothic" pitchFamily="34" charset="-128"/>
        </a:defRPr>
      </a:lvl2pPr>
      <a:lvl3pPr algn="l" rtl="0" eaLnBrk="0" fontAlgn="base" hangingPunct="0">
        <a:spcBef>
          <a:spcPct val="0"/>
        </a:spcBef>
        <a:spcAft>
          <a:spcPct val="0"/>
        </a:spcAft>
        <a:defRPr sz="3200">
          <a:solidFill>
            <a:schemeClr val="bg1"/>
          </a:solidFill>
          <a:latin typeface="Calibri" charset="0"/>
          <a:ea typeface="MS PGothic" pitchFamily="34" charset="-128"/>
        </a:defRPr>
      </a:lvl3pPr>
      <a:lvl4pPr algn="l" rtl="0" eaLnBrk="0" fontAlgn="base" hangingPunct="0">
        <a:spcBef>
          <a:spcPct val="0"/>
        </a:spcBef>
        <a:spcAft>
          <a:spcPct val="0"/>
        </a:spcAft>
        <a:defRPr sz="3200">
          <a:solidFill>
            <a:schemeClr val="bg1"/>
          </a:solidFill>
          <a:latin typeface="Calibri" charset="0"/>
          <a:ea typeface="MS PGothic" pitchFamily="34" charset="-128"/>
        </a:defRPr>
      </a:lvl4pPr>
      <a:lvl5pPr algn="l" rtl="0" eaLnBrk="0" fontAlgn="base" hangingPunct="0">
        <a:spcBef>
          <a:spcPct val="0"/>
        </a:spcBef>
        <a:spcAft>
          <a:spcPct val="0"/>
        </a:spcAft>
        <a:defRPr sz="3200">
          <a:solidFill>
            <a:schemeClr val="bg1"/>
          </a:solidFill>
          <a:latin typeface="Calibri" charset="0"/>
          <a:ea typeface="MS PGothic" pitchFamily="34" charset="-128"/>
        </a:defRPr>
      </a:lvl5pPr>
      <a:lvl6pPr marL="457200" algn="l" rtl="0" fontAlgn="base">
        <a:spcBef>
          <a:spcPct val="0"/>
        </a:spcBef>
        <a:spcAft>
          <a:spcPct val="0"/>
        </a:spcAft>
        <a:defRPr sz="3200">
          <a:solidFill>
            <a:schemeClr val="bg1"/>
          </a:solidFill>
          <a:latin typeface="Calibri" charset="0"/>
          <a:ea typeface="ＭＳ Ｐゴシック" charset="0"/>
        </a:defRPr>
      </a:lvl6pPr>
      <a:lvl7pPr marL="914400" algn="l" rtl="0" fontAlgn="base">
        <a:spcBef>
          <a:spcPct val="0"/>
        </a:spcBef>
        <a:spcAft>
          <a:spcPct val="0"/>
        </a:spcAft>
        <a:defRPr sz="3200">
          <a:solidFill>
            <a:schemeClr val="bg1"/>
          </a:solidFill>
          <a:latin typeface="Calibri" charset="0"/>
          <a:ea typeface="ＭＳ Ｐゴシック" charset="0"/>
        </a:defRPr>
      </a:lvl7pPr>
      <a:lvl8pPr marL="1371600" algn="l" rtl="0" fontAlgn="base">
        <a:spcBef>
          <a:spcPct val="0"/>
        </a:spcBef>
        <a:spcAft>
          <a:spcPct val="0"/>
        </a:spcAft>
        <a:defRPr sz="3200">
          <a:solidFill>
            <a:schemeClr val="bg1"/>
          </a:solidFill>
          <a:latin typeface="Calibri" charset="0"/>
          <a:ea typeface="ＭＳ Ｐゴシック" charset="0"/>
        </a:defRPr>
      </a:lvl8pPr>
      <a:lvl9pPr marL="1828800" algn="l" rtl="0" fontAlgn="base">
        <a:spcBef>
          <a:spcPct val="0"/>
        </a:spcBef>
        <a:spcAft>
          <a:spcPct val="0"/>
        </a:spcAft>
        <a:defRPr sz="3200">
          <a:solidFill>
            <a:schemeClr val="bg1"/>
          </a:solidFill>
          <a:latin typeface="Calibri" charset="0"/>
          <a:ea typeface="ＭＳ Ｐゴシック"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234" y="2114109"/>
            <a:ext cx="7951423" cy="645826"/>
          </a:xfrm>
        </p:spPr>
        <p:txBody>
          <a:bodyPr/>
          <a:lstStyle/>
          <a:p>
            <a:r>
              <a:rPr lang="en-GB" sz="3200" dirty="0" smtClean="0">
                <a:ln w="635">
                  <a:noFill/>
                </a:ln>
                <a:solidFill>
                  <a:schemeClr val="tx1">
                    <a:lumMod val="75000"/>
                    <a:lumOff val="25000"/>
                  </a:schemeClr>
                </a:solidFill>
              </a:rPr>
              <a:t>Full Year Results: </a:t>
            </a:r>
            <a:br>
              <a:rPr lang="en-GB" sz="3200" dirty="0" smtClean="0">
                <a:ln w="635">
                  <a:noFill/>
                </a:ln>
                <a:solidFill>
                  <a:schemeClr val="tx1">
                    <a:lumMod val="75000"/>
                    <a:lumOff val="25000"/>
                  </a:schemeClr>
                </a:solidFill>
              </a:rPr>
            </a:br>
            <a:r>
              <a:rPr lang="en-GB" sz="3200" dirty="0" smtClean="0">
                <a:ln w="635">
                  <a:noFill/>
                </a:ln>
                <a:solidFill>
                  <a:schemeClr val="tx1">
                    <a:lumMod val="75000"/>
                    <a:lumOff val="25000"/>
                  </a:schemeClr>
                </a:solidFill>
              </a:rPr>
              <a:t>Year ended 31 March  2019</a:t>
            </a:r>
            <a:br>
              <a:rPr lang="en-GB" sz="3200" dirty="0" smtClean="0">
                <a:ln w="635">
                  <a:noFill/>
                </a:ln>
                <a:solidFill>
                  <a:schemeClr val="tx1">
                    <a:lumMod val="75000"/>
                    <a:lumOff val="25000"/>
                  </a:schemeClr>
                </a:solidFill>
              </a:rPr>
            </a:br>
            <a:r>
              <a:rPr lang="en-GB" dirty="0" smtClean="0">
                <a:ln w="635">
                  <a:noFill/>
                </a:ln>
                <a:solidFill>
                  <a:schemeClr val="tx1">
                    <a:lumMod val="75000"/>
                    <a:lumOff val="25000"/>
                  </a:schemeClr>
                </a:solidFill>
              </a:rPr>
              <a:t/>
            </a:r>
            <a:br>
              <a:rPr lang="en-GB" dirty="0" smtClean="0">
                <a:ln w="635">
                  <a:noFill/>
                </a:ln>
                <a:solidFill>
                  <a:schemeClr val="tx1">
                    <a:lumMod val="75000"/>
                    <a:lumOff val="25000"/>
                  </a:schemeClr>
                </a:solidFill>
              </a:rPr>
            </a:br>
            <a:r>
              <a:rPr lang="en-GB" dirty="0">
                <a:ln w="635">
                  <a:noFill/>
                </a:ln>
                <a:solidFill>
                  <a:schemeClr val="tx1">
                    <a:lumMod val="75000"/>
                    <a:lumOff val="25000"/>
                  </a:schemeClr>
                </a:solidFill>
              </a:rPr>
              <a:t/>
            </a:r>
            <a:br>
              <a:rPr lang="en-GB" dirty="0">
                <a:ln w="635">
                  <a:noFill/>
                </a:ln>
                <a:solidFill>
                  <a:schemeClr val="tx1">
                    <a:lumMod val="75000"/>
                    <a:lumOff val="25000"/>
                  </a:schemeClr>
                </a:solidFill>
              </a:rPr>
            </a:br>
            <a:endParaRPr lang="en-US" dirty="0">
              <a:solidFill>
                <a:schemeClr val="tx1">
                  <a:lumMod val="75000"/>
                  <a:lumOff val="25000"/>
                </a:schemeClr>
              </a:solidFill>
            </a:endParaRPr>
          </a:p>
        </p:txBody>
      </p:sp>
      <p:sp>
        <p:nvSpPr>
          <p:cNvPr id="3" name="Subtitle 2"/>
          <p:cNvSpPr>
            <a:spLocks noGrp="1"/>
          </p:cNvSpPr>
          <p:nvPr>
            <p:ph type="subTitle" idx="1"/>
          </p:nvPr>
        </p:nvSpPr>
        <p:spPr>
          <a:xfrm>
            <a:off x="539234" y="3299097"/>
            <a:ext cx="6018882" cy="826918"/>
          </a:xfrm>
        </p:spPr>
        <p:txBody>
          <a:bodyPr/>
          <a:lstStyle/>
          <a:p>
            <a:r>
              <a:rPr lang="en-GB" sz="2000" b="1" dirty="0">
                <a:ln w="635">
                  <a:noFill/>
                </a:ln>
                <a:solidFill>
                  <a:schemeClr val="tx1">
                    <a:lumMod val="75000"/>
                    <a:lumOff val="25000"/>
                  </a:schemeClr>
                </a:solidFill>
              </a:rPr>
              <a:t>Chairman</a:t>
            </a:r>
            <a:r>
              <a:rPr lang="en-GB" sz="2000" dirty="0">
                <a:ln w="635">
                  <a:noFill/>
                </a:ln>
                <a:solidFill>
                  <a:schemeClr val="tx1">
                    <a:lumMod val="75000"/>
                    <a:lumOff val="25000"/>
                  </a:schemeClr>
                </a:solidFill>
              </a:rPr>
              <a:t>: 		</a:t>
            </a:r>
            <a:r>
              <a:rPr lang="en-GB" sz="2000" b="1" dirty="0">
                <a:ln w="635">
                  <a:noFill/>
                </a:ln>
                <a:solidFill>
                  <a:schemeClr val="tx1">
                    <a:lumMod val="75000"/>
                    <a:lumOff val="25000"/>
                  </a:schemeClr>
                </a:solidFill>
              </a:rPr>
              <a:t>Robin </a:t>
            </a:r>
            <a:r>
              <a:rPr lang="en-GB" sz="2000" b="1" dirty="0" smtClean="0">
                <a:ln w="635">
                  <a:noFill/>
                </a:ln>
                <a:solidFill>
                  <a:schemeClr val="tx1">
                    <a:lumMod val="75000"/>
                    <a:lumOff val="25000"/>
                  </a:schemeClr>
                </a:solidFill>
              </a:rPr>
              <a:t>Williams</a:t>
            </a:r>
          </a:p>
          <a:p>
            <a:endParaRPr lang="en-GB" sz="2000" b="1" dirty="0">
              <a:ln w="635">
                <a:noFill/>
              </a:ln>
              <a:solidFill>
                <a:schemeClr val="tx1">
                  <a:lumMod val="75000"/>
                  <a:lumOff val="25000"/>
                </a:schemeClr>
              </a:solidFill>
            </a:endParaRPr>
          </a:p>
          <a:p>
            <a:r>
              <a:rPr lang="en-GB" sz="2000" b="1" dirty="0">
                <a:ln w="635">
                  <a:noFill/>
                </a:ln>
                <a:solidFill>
                  <a:schemeClr val="tx1">
                    <a:lumMod val="75000"/>
                    <a:lumOff val="25000"/>
                  </a:schemeClr>
                </a:solidFill>
              </a:rPr>
              <a:t>Chief Executive </a:t>
            </a:r>
            <a:r>
              <a:rPr lang="en-GB" sz="2000" dirty="0">
                <a:ln w="635">
                  <a:noFill/>
                </a:ln>
                <a:solidFill>
                  <a:schemeClr val="tx1">
                    <a:lumMod val="75000"/>
                    <a:lumOff val="25000"/>
                  </a:schemeClr>
                </a:solidFill>
              </a:rPr>
              <a:t>:	</a:t>
            </a:r>
            <a:r>
              <a:rPr lang="en-GB" sz="2000" b="1" dirty="0">
                <a:ln w="635">
                  <a:noFill/>
                </a:ln>
                <a:solidFill>
                  <a:schemeClr val="tx1">
                    <a:lumMod val="75000"/>
                    <a:lumOff val="25000"/>
                  </a:schemeClr>
                </a:solidFill>
              </a:rPr>
              <a:t>John Foster  </a:t>
            </a:r>
          </a:p>
          <a:p>
            <a:endParaRPr lang="en-GB" sz="2000" b="1" dirty="0">
              <a:ln w="635">
                <a:noFill/>
              </a:ln>
            </a:endParaRPr>
          </a:p>
        </p:txBody>
      </p:sp>
    </p:spTree>
    <p:extLst>
      <p:ext uri="{BB962C8B-B14F-4D97-AF65-F5344CB8AC3E}">
        <p14:creationId xmlns:p14="http://schemas.microsoft.com/office/powerpoint/2010/main" val="686333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6310" y="1135781"/>
            <a:ext cx="8756927" cy="5220570"/>
          </a:xfrm>
        </p:spPr>
        <p:txBody>
          <a:bodyPr/>
          <a:lstStyle/>
          <a:p>
            <a:pPr marL="458788" indent="-458788">
              <a:buFont typeface="Wingdings" charset="2"/>
              <a:buChar char="v"/>
              <a:defRPr/>
            </a:pPr>
            <a:r>
              <a:rPr lang="en-GB" sz="1600" b="1" dirty="0" smtClean="0">
                <a:ln w="635">
                  <a:noFill/>
                </a:ln>
              </a:rPr>
              <a:t>3rd </a:t>
            </a:r>
            <a:r>
              <a:rPr lang="en-GB" sz="1600" b="1" dirty="0">
                <a:ln w="635">
                  <a:noFill/>
                </a:ln>
              </a:rPr>
              <a:t>party freight </a:t>
            </a:r>
            <a:r>
              <a:rPr lang="en-GB" sz="1600" b="1" dirty="0" smtClean="0">
                <a:ln w="635">
                  <a:noFill/>
                </a:ln>
              </a:rPr>
              <a:t>&amp; Port Services </a:t>
            </a:r>
            <a:r>
              <a:rPr lang="en-GB" sz="1600" dirty="0" smtClean="0">
                <a:ln w="635">
                  <a:noFill/>
                </a:ln>
              </a:rPr>
              <a:t>– down 17% due to delays / gaps in MoD supply vessel arrivals – largely timing differences. </a:t>
            </a:r>
          </a:p>
          <a:p>
            <a:pPr marL="458788" indent="-458788">
              <a:buFont typeface="Wingdings" charset="2"/>
              <a:buChar char="v"/>
              <a:defRPr/>
            </a:pPr>
            <a:r>
              <a:rPr lang="en-GB" sz="1600" b="1" dirty="0" smtClean="0">
                <a:ln w="635">
                  <a:noFill/>
                </a:ln>
                <a:solidFill>
                  <a:srgbClr val="1F2846"/>
                </a:solidFill>
              </a:rPr>
              <a:t>Support Services - </a:t>
            </a:r>
            <a:r>
              <a:rPr lang="en-GB" sz="1600" dirty="0" smtClean="0">
                <a:ln w="635">
                  <a:noFill/>
                </a:ln>
                <a:solidFill>
                  <a:srgbClr val="1F2846"/>
                </a:solidFill>
              </a:rPr>
              <a:t>Revenues + 12.4% to £2.0m.</a:t>
            </a:r>
          </a:p>
          <a:p>
            <a:pPr marL="858838" lvl="2" indent="-458788">
              <a:lnSpc>
                <a:spcPct val="150000"/>
              </a:lnSpc>
              <a:buClr>
                <a:srgbClr val="58BAB1"/>
              </a:buClr>
              <a:buFont typeface="Wingdings" charset="2"/>
              <a:buChar char="v"/>
              <a:defRPr/>
            </a:pPr>
            <a:r>
              <a:rPr lang="en-GB" sz="1200" b="1" dirty="0" smtClean="0">
                <a:ln w="635">
                  <a:noFill/>
                </a:ln>
                <a:solidFill>
                  <a:srgbClr val="1F2846"/>
                </a:solidFill>
              </a:rPr>
              <a:t>Fishing </a:t>
            </a:r>
            <a:r>
              <a:rPr lang="en-GB" sz="1200" b="1" dirty="0">
                <a:ln w="635">
                  <a:noFill/>
                </a:ln>
                <a:solidFill>
                  <a:srgbClr val="1F2846"/>
                </a:solidFill>
              </a:rPr>
              <a:t>Agency </a:t>
            </a:r>
            <a:r>
              <a:rPr lang="en-GB" sz="1200" b="1" dirty="0" smtClean="0">
                <a:ln w="635">
                  <a:noFill/>
                </a:ln>
                <a:solidFill>
                  <a:srgbClr val="1F2846"/>
                </a:solidFill>
              </a:rPr>
              <a:t>– </a:t>
            </a:r>
            <a:r>
              <a:rPr lang="en-GB" sz="1200" dirty="0" smtClean="0">
                <a:ln w="635">
                  <a:noFill/>
                </a:ln>
                <a:solidFill>
                  <a:srgbClr val="1F2846"/>
                </a:solidFill>
              </a:rPr>
              <a:t>stronger illex </a:t>
            </a:r>
            <a:r>
              <a:rPr lang="en-GB" sz="1200" dirty="0">
                <a:ln w="635">
                  <a:noFill/>
                </a:ln>
                <a:solidFill>
                  <a:srgbClr val="1F2846"/>
                </a:solidFill>
              </a:rPr>
              <a:t>squid catch </a:t>
            </a:r>
            <a:r>
              <a:rPr lang="en-GB" sz="1200" dirty="0" smtClean="0">
                <a:ln w="635">
                  <a:noFill/>
                </a:ln>
                <a:solidFill>
                  <a:srgbClr val="1F2846"/>
                </a:solidFill>
              </a:rPr>
              <a:t>in April / May 2018. </a:t>
            </a:r>
          </a:p>
          <a:p>
            <a:pPr marL="858838" lvl="2" indent="-458788">
              <a:lnSpc>
                <a:spcPct val="150000"/>
              </a:lnSpc>
              <a:buClr>
                <a:srgbClr val="58BAB1"/>
              </a:buClr>
              <a:buFont typeface="Wingdings" charset="2"/>
              <a:buChar char="v"/>
              <a:defRPr/>
            </a:pPr>
            <a:r>
              <a:rPr lang="en-GB" sz="1200" b="1" dirty="0" smtClean="0">
                <a:ln w="635">
                  <a:noFill/>
                </a:ln>
                <a:solidFill>
                  <a:srgbClr val="1F2846"/>
                </a:solidFill>
              </a:rPr>
              <a:t>Penguin Travel </a:t>
            </a:r>
            <a:r>
              <a:rPr lang="en-GB" sz="1200" dirty="0">
                <a:ln w="635">
                  <a:noFill/>
                </a:ln>
                <a:solidFill>
                  <a:srgbClr val="1F2846"/>
                </a:solidFill>
              </a:rPr>
              <a:t>revenues + 4% </a:t>
            </a:r>
            <a:r>
              <a:rPr lang="en-GB" sz="1200" dirty="0" smtClean="0">
                <a:ln w="635">
                  <a:noFill/>
                </a:ln>
                <a:solidFill>
                  <a:srgbClr val="1F2846"/>
                </a:solidFill>
              </a:rPr>
              <a:t>- further progress winning new agency contracts with cruise operators.</a:t>
            </a:r>
            <a:endParaRPr lang="en-GB" sz="1200" dirty="0">
              <a:ln w="635">
                <a:noFill/>
              </a:ln>
              <a:solidFill>
                <a:srgbClr val="1F2846"/>
              </a:solidFill>
            </a:endParaRPr>
          </a:p>
          <a:p>
            <a:pPr marL="858838" lvl="2" indent="-458788">
              <a:lnSpc>
                <a:spcPct val="150000"/>
              </a:lnSpc>
              <a:buClr>
                <a:srgbClr val="58BAB1"/>
              </a:buClr>
              <a:buFont typeface="Wingdings" charset="2"/>
              <a:buChar char="v"/>
              <a:defRPr/>
            </a:pPr>
            <a:r>
              <a:rPr lang="en-GB" sz="1200" b="1" dirty="0" smtClean="0">
                <a:ln w="635">
                  <a:noFill/>
                </a:ln>
                <a:solidFill>
                  <a:srgbClr val="1F2846"/>
                </a:solidFill>
              </a:rPr>
              <a:t>Professional Training Services </a:t>
            </a:r>
            <a:r>
              <a:rPr lang="en-GB" sz="1200" dirty="0">
                <a:ln w="635">
                  <a:noFill/>
                </a:ln>
                <a:solidFill>
                  <a:srgbClr val="1F2846"/>
                </a:solidFill>
              </a:rPr>
              <a:t>added </a:t>
            </a:r>
            <a:r>
              <a:rPr lang="en-GB" sz="1200" dirty="0" smtClean="0">
                <a:ln w="635">
                  <a:noFill/>
                </a:ln>
                <a:solidFill>
                  <a:srgbClr val="1F2846"/>
                </a:solidFill>
              </a:rPr>
              <a:t>as new income stream. </a:t>
            </a:r>
          </a:p>
          <a:p>
            <a:pPr marL="858838" lvl="2" indent="-458788">
              <a:lnSpc>
                <a:spcPct val="150000"/>
              </a:lnSpc>
              <a:buClr>
                <a:srgbClr val="58BAB1"/>
              </a:buClr>
              <a:buFont typeface="Wingdings" charset="2"/>
              <a:buChar char="v"/>
              <a:defRPr/>
            </a:pPr>
            <a:r>
              <a:rPr lang="en-GB" sz="1200" b="1" dirty="0" smtClean="0">
                <a:ln w="635">
                  <a:noFill/>
                </a:ln>
                <a:solidFill>
                  <a:srgbClr val="1F2846"/>
                </a:solidFill>
              </a:rPr>
              <a:t>Insurance &amp; Financial Services – </a:t>
            </a:r>
            <a:r>
              <a:rPr lang="en-GB" sz="1200" dirty="0" smtClean="0">
                <a:ln w="635">
                  <a:noFill/>
                </a:ln>
                <a:solidFill>
                  <a:srgbClr val="1F2846"/>
                </a:solidFill>
              </a:rPr>
              <a:t>steady progress. </a:t>
            </a:r>
            <a:endParaRPr lang="en-GB" sz="1200" dirty="0">
              <a:ln w="635">
                <a:noFill/>
              </a:ln>
              <a:solidFill>
                <a:srgbClr val="1F2846"/>
              </a:solidFill>
            </a:endParaRPr>
          </a:p>
          <a:p>
            <a:pPr marL="458788" lvl="1" indent="-458788">
              <a:lnSpc>
                <a:spcPct val="150000"/>
              </a:lnSpc>
              <a:buClr>
                <a:srgbClr val="58BAB1"/>
              </a:buClr>
              <a:buFont typeface="Wingdings" charset="2"/>
              <a:buChar char="v"/>
              <a:defRPr/>
            </a:pPr>
            <a:r>
              <a:rPr lang="en-GB" sz="1600" b="1" dirty="0">
                <a:ln w="635">
                  <a:noFill/>
                </a:ln>
                <a:solidFill>
                  <a:srgbClr val="1F2846"/>
                </a:solidFill>
              </a:rPr>
              <a:t>SAtCO</a:t>
            </a:r>
            <a:r>
              <a:rPr lang="en-GB" sz="1600" dirty="0">
                <a:ln w="635">
                  <a:noFill/>
                </a:ln>
                <a:solidFill>
                  <a:srgbClr val="1F2846"/>
                </a:solidFill>
              </a:rPr>
              <a:t> </a:t>
            </a:r>
            <a:r>
              <a:rPr lang="en-GB" sz="1600" dirty="0" smtClean="0">
                <a:ln w="635">
                  <a:noFill/>
                </a:ln>
                <a:solidFill>
                  <a:srgbClr val="1F2846"/>
                </a:solidFill>
              </a:rPr>
              <a:t>– no activity in absence of oil contracts. </a:t>
            </a:r>
          </a:p>
          <a:p>
            <a:pPr marL="458788" lvl="1" indent="-458788">
              <a:lnSpc>
                <a:spcPct val="150000"/>
              </a:lnSpc>
              <a:buClr>
                <a:srgbClr val="58BAB1"/>
              </a:buClr>
              <a:buFont typeface="Wingdings" charset="2"/>
              <a:buChar char="v"/>
              <a:defRPr/>
            </a:pPr>
            <a:r>
              <a:rPr lang="en-GB" sz="1600" b="1" dirty="0" smtClean="0">
                <a:ln w="635">
                  <a:noFill/>
                </a:ln>
                <a:solidFill>
                  <a:srgbClr val="1F2846"/>
                </a:solidFill>
              </a:rPr>
              <a:t>Oil Tenders </a:t>
            </a:r>
            <a:r>
              <a:rPr lang="en-GB" sz="1600" dirty="0" smtClean="0">
                <a:ln w="635">
                  <a:noFill/>
                </a:ln>
                <a:solidFill>
                  <a:srgbClr val="1F2846"/>
                </a:solidFill>
              </a:rPr>
              <a:t>- expressions of interest submitted to Premier Oil for 6 onshore construction &amp; supply contracts – tender process expected to complete in 2019.   </a:t>
            </a:r>
            <a:endParaRPr lang="en-GB" sz="1600" dirty="0">
              <a:ln w="635">
                <a:noFill/>
              </a:ln>
              <a:solidFill>
                <a:srgbClr val="1F2846"/>
              </a:solidFill>
            </a:endParaRPr>
          </a:p>
          <a:p>
            <a:pPr marL="458788" lvl="1" indent="-458788">
              <a:lnSpc>
                <a:spcPct val="150000"/>
              </a:lnSpc>
              <a:buClr>
                <a:srgbClr val="58BAB1"/>
              </a:buClr>
              <a:buFont typeface="Wingdings" charset="2"/>
              <a:buChar char="v"/>
              <a:defRPr/>
            </a:pPr>
            <a:r>
              <a:rPr lang="en-GB" sz="1600" b="1" dirty="0" smtClean="0">
                <a:ln w="635">
                  <a:noFill/>
                </a:ln>
                <a:solidFill>
                  <a:srgbClr val="1F2846"/>
                </a:solidFill>
              </a:rPr>
              <a:t>FIC – Encouraging performance from core business especially given temporary downturn in FBS kit home sales. </a:t>
            </a:r>
          </a:p>
          <a:p>
            <a:pPr marL="458788" lvl="1" indent="-458788">
              <a:lnSpc>
                <a:spcPct val="150000"/>
              </a:lnSpc>
              <a:buClr>
                <a:srgbClr val="58BAB1"/>
              </a:buClr>
              <a:buFont typeface="Wingdings" charset="2"/>
              <a:buChar char="v"/>
              <a:defRPr/>
            </a:pPr>
            <a:r>
              <a:rPr lang="en-GB" sz="1600" b="1" dirty="0" smtClean="0">
                <a:ln w="635">
                  <a:noFill/>
                </a:ln>
                <a:solidFill>
                  <a:srgbClr val="1F2846"/>
                </a:solidFill>
              </a:rPr>
              <a:t>PBT  +12.5% at  £1.5m </a:t>
            </a:r>
            <a:r>
              <a:rPr lang="en-GB" sz="1600" dirty="0">
                <a:ln w="635">
                  <a:noFill/>
                </a:ln>
                <a:solidFill>
                  <a:srgbClr val="1F2846"/>
                </a:solidFill>
              </a:rPr>
              <a:t>(</a:t>
            </a:r>
            <a:r>
              <a:rPr lang="en-GB" sz="1600" dirty="0" smtClean="0">
                <a:ln w="635">
                  <a:noFill/>
                </a:ln>
                <a:solidFill>
                  <a:srgbClr val="1F2846"/>
                </a:solidFill>
              </a:rPr>
              <a:t>2018: £1.3m).</a:t>
            </a:r>
            <a:endParaRPr lang="en-GB" sz="1600" dirty="0" smtClean="0">
              <a:ln w="635">
                <a:noFill/>
              </a:ln>
            </a:endParaRPr>
          </a:p>
          <a:p>
            <a:endParaRPr lang="en-GB" sz="1600" dirty="0">
              <a:ln w="635">
                <a:noFill/>
              </a:ln>
            </a:endParaRPr>
          </a:p>
          <a:p>
            <a:endParaRPr lang="en-US" dirty="0"/>
          </a:p>
        </p:txBody>
      </p:sp>
      <p:sp>
        <p:nvSpPr>
          <p:cNvPr id="3" name="Slide Number Placeholder 2"/>
          <p:cNvSpPr>
            <a:spLocks noGrp="1"/>
          </p:cNvSpPr>
          <p:nvPr>
            <p:ph type="sldNum" sz="quarter" idx="12"/>
          </p:nvPr>
        </p:nvSpPr>
        <p:spPr/>
        <p:txBody>
          <a:bodyPr/>
          <a:lstStyle/>
          <a:p>
            <a:fld id="{63A9AF46-3E10-44FA-97E5-E8F482202D9A}" type="slidenum">
              <a:rPr lang="en-GB" smtClean="0"/>
              <a:pPr/>
              <a:t>10</a:t>
            </a:fld>
            <a:endParaRPr lang="en-GB" dirty="0"/>
          </a:p>
        </p:txBody>
      </p:sp>
      <p:sp>
        <p:nvSpPr>
          <p:cNvPr id="4" name="Title 3"/>
          <p:cNvSpPr>
            <a:spLocks noGrp="1"/>
          </p:cNvSpPr>
          <p:nvPr>
            <p:ph type="title"/>
          </p:nvPr>
        </p:nvSpPr>
        <p:spPr/>
        <p:txBody>
          <a:bodyPr>
            <a:noAutofit/>
          </a:bodyPr>
          <a:lstStyle/>
          <a:p>
            <a:pPr fontAlgn="auto">
              <a:spcAft>
                <a:spcPts val="0"/>
              </a:spcAft>
              <a:defRPr/>
            </a:pPr>
            <a:r>
              <a:rPr lang="en-US" sz="2600" b="1" dirty="0" smtClean="0">
                <a:solidFill>
                  <a:schemeClr val="accent1"/>
                </a:solidFill>
              </a:rPr>
              <a:t>FIC Overview </a:t>
            </a:r>
            <a:r>
              <a:rPr lang="en-US" sz="1800" b="1" dirty="0" smtClean="0">
                <a:solidFill>
                  <a:schemeClr val="accent1"/>
                </a:solidFill>
              </a:rPr>
              <a:t>continued</a:t>
            </a:r>
            <a:r>
              <a:rPr lang="en-US" sz="2600" dirty="0" smtClean="0">
                <a:solidFill>
                  <a:schemeClr val="accent1"/>
                </a:solidFill>
              </a:rPr>
              <a:t>:</a:t>
            </a:r>
            <a:r>
              <a:rPr lang="en-US" sz="2600" dirty="0" smtClean="0"/>
              <a:t> </a:t>
            </a:r>
            <a:r>
              <a:rPr lang="en-US" sz="1800" b="1" dirty="0" smtClean="0">
                <a:solidFill>
                  <a:schemeClr val="accent1"/>
                </a:solidFill>
              </a:rPr>
              <a:t>Year ended 31 March 2019</a:t>
            </a:r>
            <a:endParaRPr lang="en-GB" altLang="en-US" sz="1800" b="1" dirty="0">
              <a:solidFill>
                <a:schemeClr val="accent1"/>
              </a:solidFill>
            </a:endParaRPr>
          </a:p>
        </p:txBody>
      </p:sp>
    </p:spTree>
    <p:extLst>
      <p:ext uri="{BB962C8B-B14F-4D97-AF65-F5344CB8AC3E}">
        <p14:creationId xmlns:p14="http://schemas.microsoft.com/office/powerpoint/2010/main" val="3707339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3A9AF46-3E10-44FA-97E5-E8F482202D9A}" type="slidenum">
              <a:rPr lang="en-GB" smtClean="0"/>
              <a:pPr/>
              <a:t>11</a:t>
            </a:fld>
            <a:endParaRPr lang="en-GB"/>
          </a:p>
        </p:txBody>
      </p:sp>
      <p:sp>
        <p:nvSpPr>
          <p:cNvPr id="4" name="Title 3"/>
          <p:cNvSpPr>
            <a:spLocks noGrp="1"/>
          </p:cNvSpPr>
          <p:nvPr>
            <p:ph type="title"/>
          </p:nvPr>
        </p:nvSpPr>
        <p:spPr/>
        <p:txBody>
          <a:bodyPr>
            <a:noAutofit/>
          </a:bodyPr>
          <a:lstStyle/>
          <a:p>
            <a:pPr fontAlgn="auto">
              <a:spcAft>
                <a:spcPts val="0"/>
              </a:spcAft>
              <a:defRPr/>
            </a:pPr>
            <a:r>
              <a:rPr lang="en-GB" altLang="en-US" sz="2900" b="1" dirty="0" smtClean="0">
                <a:solidFill>
                  <a:srgbClr val="58BAB1"/>
                </a:solidFill>
              </a:rPr>
              <a:t>FIC </a:t>
            </a:r>
            <a:r>
              <a:rPr lang="en-GB" altLang="en-US" sz="2400" b="1" dirty="0">
                <a:solidFill>
                  <a:srgbClr val="58BAB1"/>
                </a:solidFill>
              </a:rPr>
              <a:t>New </a:t>
            </a:r>
            <a:r>
              <a:rPr lang="en-GB" altLang="en-US" sz="2400" b="1" dirty="0" smtClean="0">
                <a:solidFill>
                  <a:srgbClr val="58BAB1"/>
                </a:solidFill>
              </a:rPr>
              <a:t>Agency Launch Delivered November 2018 </a:t>
            </a:r>
            <a:endParaRPr lang="en-GB" altLang="en-US" sz="2400" b="1" dirty="0">
              <a:solidFill>
                <a:srgbClr val="58BAB1"/>
              </a:solidFill>
            </a:endParaRPr>
          </a:p>
        </p:txBody>
      </p:sp>
      <p:pic>
        <p:nvPicPr>
          <p:cNvPr id="3074" name="Picture 2"/>
          <p:cNvPicPr>
            <a:picLocks noGrp="1" noChangeAspect="1" noChangeArrowheads="1"/>
          </p:cNvPicPr>
          <p:nvPr>
            <p:ph type="pic" sz="quarter" idx="13"/>
          </p:nvPr>
        </p:nvPicPr>
        <p:blipFill>
          <a:blip r:embed="rId2">
            <a:extLst>
              <a:ext uri="{28A0092B-C50C-407E-A947-70E740481C1C}">
                <a14:useLocalDpi xmlns:a14="http://schemas.microsoft.com/office/drawing/2010/main" val="0"/>
              </a:ext>
            </a:extLst>
          </a:blip>
          <a:srcRect b="16"/>
          <a:stretch>
            <a:fillRect/>
          </a:stretch>
        </p:blipFill>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57492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3365"/>
            <a:ext cx="9144000" cy="5958110"/>
          </a:xfrm>
        </p:spPr>
        <p:txBody>
          <a:bodyPr/>
          <a:lstStyle/>
          <a:p>
            <a:pPr marL="458788" lvl="0" indent="-458788">
              <a:lnSpc>
                <a:spcPct val="100000"/>
              </a:lnSpc>
              <a:buFont typeface="Wingdings" charset="2"/>
              <a:buChar char="v"/>
            </a:pPr>
            <a:endParaRPr lang="en-GB" dirty="0" smtClean="0">
              <a:ln w="635">
                <a:noFill/>
              </a:ln>
            </a:endParaRPr>
          </a:p>
          <a:p>
            <a:pPr marL="458788" lvl="0" indent="-458788">
              <a:spcAft>
                <a:spcPts val="600"/>
              </a:spcAft>
              <a:buFont typeface="Wingdings" charset="2"/>
              <a:buChar char="v"/>
            </a:pPr>
            <a:r>
              <a:rPr lang="en-GB" dirty="0" smtClean="0">
                <a:ln w="635">
                  <a:noFill/>
                </a:ln>
              </a:rPr>
              <a:t>Core business stable. Ongoing investment to stay ahead of local competition. </a:t>
            </a:r>
          </a:p>
          <a:p>
            <a:pPr marL="458788" lvl="0" indent="-458788">
              <a:spcAft>
                <a:spcPts val="600"/>
              </a:spcAft>
              <a:buFont typeface="Wingdings" charset="2"/>
              <a:buChar char="v"/>
            </a:pPr>
            <a:r>
              <a:rPr lang="en-GB" dirty="0" smtClean="0">
                <a:ln w="635">
                  <a:noFill/>
                </a:ln>
              </a:rPr>
              <a:t>Property rental portfolio being expanded over next 12 months from 50 to 70 units. </a:t>
            </a:r>
          </a:p>
          <a:p>
            <a:pPr marL="458788" lvl="0" indent="-458788">
              <a:lnSpc>
                <a:spcPct val="100000"/>
              </a:lnSpc>
              <a:spcAft>
                <a:spcPts val="600"/>
              </a:spcAft>
              <a:buFont typeface="Wingdings" charset="2"/>
              <a:buChar char="v"/>
            </a:pPr>
            <a:r>
              <a:rPr lang="en-GB" dirty="0" smtClean="0">
                <a:ln w="635">
                  <a:noFill/>
                </a:ln>
              </a:rPr>
              <a:t>Record kit home order book for FBS. Further government and MoD tenders expected for new homes with Sale &amp; Leaseback potential. But strong competition from local and UK competitors . </a:t>
            </a:r>
          </a:p>
          <a:p>
            <a:pPr marL="458788" indent="-458788">
              <a:lnSpc>
                <a:spcPct val="100000"/>
              </a:lnSpc>
              <a:spcAft>
                <a:spcPts val="600"/>
              </a:spcAft>
              <a:buFont typeface="Wingdings" charset="2"/>
              <a:buChar char="v"/>
            </a:pPr>
            <a:r>
              <a:rPr lang="en-GB" dirty="0" smtClean="0">
                <a:ln w="635">
                  <a:noFill/>
                </a:ln>
              </a:rPr>
              <a:t>FI government tender for new port facilities  progressing </a:t>
            </a:r>
            <a:r>
              <a:rPr lang="en-GB" dirty="0">
                <a:ln w="635">
                  <a:noFill/>
                </a:ln>
              </a:rPr>
              <a:t>in 2019 but site selection still undecided by </a:t>
            </a:r>
            <a:r>
              <a:rPr lang="en-GB" dirty="0" smtClean="0">
                <a:ln w="635">
                  <a:noFill/>
                </a:ln>
              </a:rPr>
              <a:t>government. </a:t>
            </a:r>
            <a:endParaRPr lang="en-GB" dirty="0">
              <a:ln w="635">
                <a:noFill/>
              </a:ln>
            </a:endParaRPr>
          </a:p>
          <a:p>
            <a:pPr marL="458788" lvl="0" indent="-458788">
              <a:lnSpc>
                <a:spcPct val="100000"/>
              </a:lnSpc>
              <a:spcAft>
                <a:spcPts val="600"/>
              </a:spcAft>
              <a:buFont typeface="Wingdings" charset="2"/>
              <a:buChar char="v"/>
            </a:pPr>
            <a:r>
              <a:rPr lang="en-GB" dirty="0" smtClean="0">
                <a:ln w="635">
                  <a:noFill/>
                </a:ln>
              </a:rPr>
              <a:t>Tenders for on-shore oil support services delayed, but expected to be progressed during remainder 2019. Final </a:t>
            </a:r>
            <a:r>
              <a:rPr lang="en-GB" dirty="0">
                <a:ln w="635">
                  <a:noFill/>
                </a:ln>
              </a:rPr>
              <a:t>decision from Premier Oil </a:t>
            </a:r>
            <a:r>
              <a:rPr lang="en-GB" dirty="0" smtClean="0">
                <a:ln w="635">
                  <a:noFill/>
                </a:ln>
              </a:rPr>
              <a:t>on Sea Lion expected late 2019 / early 2020. </a:t>
            </a:r>
          </a:p>
          <a:p>
            <a:pPr marL="458788" indent="-458788">
              <a:lnSpc>
                <a:spcPct val="100000"/>
              </a:lnSpc>
              <a:spcAft>
                <a:spcPts val="600"/>
              </a:spcAft>
              <a:buFont typeface="Wingdings" charset="2"/>
              <a:buChar char="v"/>
            </a:pPr>
            <a:r>
              <a:rPr lang="en-GB" dirty="0" smtClean="0">
                <a:ln w="635">
                  <a:noFill/>
                </a:ln>
              </a:rPr>
              <a:t>New </a:t>
            </a:r>
            <a:r>
              <a:rPr lang="en-GB" dirty="0">
                <a:ln w="635">
                  <a:noFill/>
                </a:ln>
              </a:rPr>
              <a:t>air </a:t>
            </a:r>
            <a:r>
              <a:rPr lang="en-GB" dirty="0" smtClean="0">
                <a:ln w="635">
                  <a:noFill/>
                </a:ln>
              </a:rPr>
              <a:t>link from Brazil expected late 2019. Once established 2</a:t>
            </a:r>
            <a:r>
              <a:rPr lang="en-GB" baseline="30000" dirty="0" smtClean="0">
                <a:ln w="635">
                  <a:noFill/>
                </a:ln>
              </a:rPr>
              <a:t>nd</a:t>
            </a:r>
            <a:r>
              <a:rPr lang="en-GB" dirty="0" smtClean="0">
                <a:ln w="635">
                  <a:noFill/>
                </a:ln>
              </a:rPr>
              <a:t> </a:t>
            </a:r>
            <a:r>
              <a:rPr lang="en-GB" dirty="0">
                <a:ln w="635">
                  <a:noFill/>
                </a:ln>
              </a:rPr>
              <a:t>flight </a:t>
            </a:r>
            <a:r>
              <a:rPr lang="en-GB" dirty="0" smtClean="0">
                <a:ln w="635">
                  <a:noFill/>
                </a:ln>
              </a:rPr>
              <a:t>opens door for expansion in land </a:t>
            </a:r>
            <a:r>
              <a:rPr lang="en-GB" dirty="0">
                <a:ln w="635">
                  <a:noFill/>
                </a:ln>
              </a:rPr>
              <a:t>based </a:t>
            </a:r>
            <a:r>
              <a:rPr lang="en-GB" dirty="0" smtClean="0">
                <a:ln w="635">
                  <a:noFill/>
                </a:ln>
              </a:rPr>
              <a:t>tourism and cruise ships / expedition vessels. </a:t>
            </a:r>
          </a:p>
          <a:p>
            <a:pPr marL="458788" indent="-458788">
              <a:lnSpc>
                <a:spcPct val="100000"/>
              </a:lnSpc>
              <a:spcAft>
                <a:spcPts val="600"/>
              </a:spcAft>
              <a:buFont typeface="Wingdings" charset="2"/>
              <a:buChar char="v"/>
            </a:pPr>
            <a:r>
              <a:rPr lang="en-GB" dirty="0" smtClean="0">
                <a:ln w="635">
                  <a:noFill/>
                </a:ln>
              </a:rPr>
              <a:t>Upgrade of air terminal at MPA being progressed.  </a:t>
            </a:r>
          </a:p>
          <a:p>
            <a:pPr marL="458788" indent="-458788">
              <a:lnSpc>
                <a:spcPct val="100000"/>
              </a:lnSpc>
              <a:spcBef>
                <a:spcPts val="0"/>
              </a:spcBef>
              <a:spcAft>
                <a:spcPts val="600"/>
              </a:spcAft>
              <a:buFont typeface="Wingdings" charset="2"/>
              <a:buChar char="v"/>
            </a:pPr>
            <a:r>
              <a:rPr lang="en-GB" dirty="0" smtClean="0">
                <a:ln w="635">
                  <a:noFill/>
                </a:ln>
              </a:rPr>
              <a:t>Other </a:t>
            </a:r>
            <a:r>
              <a:rPr lang="en-GB" dirty="0">
                <a:ln w="635">
                  <a:noFill/>
                </a:ln>
              </a:rPr>
              <a:t>investment opportunities from increased infrastructure spend (FIG and MoD) and development of tourism – potential for lower risk steady returns over long </a:t>
            </a:r>
            <a:r>
              <a:rPr lang="en-GB" dirty="0" smtClean="0">
                <a:ln w="635">
                  <a:noFill/>
                </a:ln>
              </a:rPr>
              <a:t>term.</a:t>
            </a:r>
          </a:p>
        </p:txBody>
      </p:sp>
      <p:sp>
        <p:nvSpPr>
          <p:cNvPr id="3" name="Slide Number Placeholder 2"/>
          <p:cNvSpPr>
            <a:spLocks noGrp="1"/>
          </p:cNvSpPr>
          <p:nvPr>
            <p:ph type="sldNum" sz="quarter" idx="12"/>
          </p:nvPr>
        </p:nvSpPr>
        <p:spPr/>
        <p:txBody>
          <a:bodyPr/>
          <a:lstStyle/>
          <a:p>
            <a:fld id="{63A9AF46-3E10-44FA-97E5-E8F482202D9A}" type="slidenum">
              <a:rPr lang="en-GB" smtClean="0"/>
              <a:pPr/>
              <a:t>12</a:t>
            </a:fld>
            <a:endParaRPr lang="en-GB" dirty="0"/>
          </a:p>
        </p:txBody>
      </p:sp>
      <p:sp>
        <p:nvSpPr>
          <p:cNvPr id="4" name="Title 3"/>
          <p:cNvSpPr>
            <a:spLocks noGrp="1"/>
          </p:cNvSpPr>
          <p:nvPr>
            <p:ph type="title"/>
          </p:nvPr>
        </p:nvSpPr>
        <p:spPr/>
        <p:txBody>
          <a:bodyPr>
            <a:normAutofit fontScale="90000"/>
          </a:bodyPr>
          <a:lstStyle/>
          <a:p>
            <a:pPr fontAlgn="auto">
              <a:spcAft>
                <a:spcPts val="0"/>
              </a:spcAft>
              <a:defRPr/>
            </a:pPr>
            <a:r>
              <a:rPr lang="en-GB" altLang="en-US" b="1" dirty="0" smtClean="0">
                <a:solidFill>
                  <a:schemeClr val="accent1"/>
                </a:solidFill>
              </a:rPr>
              <a:t>FIC</a:t>
            </a:r>
            <a:r>
              <a:rPr lang="en-GB" altLang="en-US" dirty="0" smtClean="0">
                <a:solidFill>
                  <a:srgbClr val="1F2846"/>
                </a:solidFill>
              </a:rPr>
              <a:t> </a:t>
            </a:r>
            <a:r>
              <a:rPr lang="en-GB" altLang="en-US" b="1" dirty="0" smtClean="0">
                <a:solidFill>
                  <a:schemeClr val="accent1"/>
                </a:solidFill>
              </a:rPr>
              <a:t>: </a:t>
            </a:r>
            <a:r>
              <a:rPr lang="en-GB" altLang="en-US" sz="2700" b="1" dirty="0" smtClean="0">
                <a:solidFill>
                  <a:schemeClr val="accent1"/>
                </a:solidFill>
              </a:rPr>
              <a:t>Outlook June 2019 </a:t>
            </a:r>
            <a:endParaRPr lang="en-GB" altLang="en-US" sz="2700" b="1" dirty="0">
              <a:solidFill>
                <a:schemeClr val="accent1"/>
              </a:solidFill>
            </a:endParaRPr>
          </a:p>
        </p:txBody>
      </p:sp>
    </p:spTree>
    <p:extLst>
      <p:ext uri="{BB962C8B-B14F-4D97-AF65-F5344CB8AC3E}">
        <p14:creationId xmlns:p14="http://schemas.microsoft.com/office/powerpoint/2010/main" val="3878097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3A9AF46-3E10-44FA-97E5-E8F482202D9A}" type="slidenum">
              <a:rPr lang="en-GB" smtClean="0"/>
              <a:pPr/>
              <a:t>13</a:t>
            </a:fld>
            <a:endParaRPr lang="en-GB" dirty="0"/>
          </a:p>
        </p:txBody>
      </p:sp>
      <p:sp>
        <p:nvSpPr>
          <p:cNvPr id="4" name="Title 3"/>
          <p:cNvSpPr>
            <a:spLocks noGrp="1"/>
          </p:cNvSpPr>
          <p:nvPr>
            <p:ph type="title"/>
          </p:nvPr>
        </p:nvSpPr>
        <p:spPr>
          <a:xfrm>
            <a:off x="837282" y="297455"/>
            <a:ext cx="8306718" cy="465910"/>
          </a:xfrm>
        </p:spPr>
        <p:txBody>
          <a:bodyPr>
            <a:normAutofit fontScale="90000"/>
          </a:bodyPr>
          <a:lstStyle/>
          <a:p>
            <a:pPr fontAlgn="auto">
              <a:spcAft>
                <a:spcPts val="0"/>
              </a:spcAft>
              <a:defRPr/>
            </a:pPr>
            <a:r>
              <a:rPr lang="en-GB" altLang="en-US" b="1" dirty="0" smtClean="0">
                <a:solidFill>
                  <a:schemeClr val="accent1"/>
                </a:solidFill>
              </a:rPr>
              <a:t>Momart</a:t>
            </a:r>
            <a:r>
              <a:rPr lang="en-GB" altLang="en-US" dirty="0">
                <a:solidFill>
                  <a:schemeClr val="accent1"/>
                </a:solidFill>
              </a:rPr>
              <a:t> </a:t>
            </a:r>
            <a:r>
              <a:rPr lang="en-GB" altLang="en-US" dirty="0" smtClean="0">
                <a:solidFill>
                  <a:schemeClr val="accent1"/>
                </a:solidFill>
              </a:rPr>
              <a:t>: </a:t>
            </a:r>
            <a:r>
              <a:rPr lang="en-GB" altLang="en-US" sz="2200" b="1" dirty="0">
                <a:solidFill>
                  <a:schemeClr val="accent1"/>
                </a:solidFill>
              </a:rPr>
              <a:t>F</a:t>
            </a:r>
            <a:r>
              <a:rPr lang="en-GB" sz="2200" b="1" dirty="0">
                <a:solidFill>
                  <a:schemeClr val="accent1"/>
                </a:solidFill>
              </a:rPr>
              <a:t>ine art storage facilities, </a:t>
            </a:r>
            <a:r>
              <a:rPr lang="en-GB" sz="2200" b="1" dirty="0" smtClean="0">
                <a:solidFill>
                  <a:schemeClr val="accent1"/>
                </a:solidFill>
              </a:rPr>
              <a:t>Leyton East </a:t>
            </a:r>
            <a:r>
              <a:rPr lang="en-GB" sz="2200" b="1" dirty="0">
                <a:solidFill>
                  <a:schemeClr val="accent1"/>
                </a:solidFill>
              </a:rPr>
              <a:t>London </a:t>
            </a:r>
            <a:endParaRPr lang="en-GB" altLang="en-US" sz="2200" b="1" dirty="0">
              <a:solidFill>
                <a:schemeClr val="accent1"/>
              </a:solidFill>
            </a:endParaRPr>
          </a:p>
        </p:txBody>
      </p:sp>
      <p:pic>
        <p:nvPicPr>
          <p:cNvPr id="5122" name="Picture 2"/>
          <p:cNvPicPr>
            <a:picLocks noGrp="1" noChangeAspect="1" noChangeArrowheads="1"/>
          </p:cNvPicPr>
          <p:nvPr>
            <p:ph type="pic" sz="quarter" idx="13"/>
          </p:nvPr>
        </p:nvPicPr>
        <p:blipFill>
          <a:blip r:embed="rId2">
            <a:extLst>
              <a:ext uri="{28A0092B-C50C-407E-A947-70E740481C1C}">
                <a14:useLocalDpi xmlns:a14="http://schemas.microsoft.com/office/drawing/2010/main" val="0"/>
              </a:ext>
            </a:extLst>
          </a:blip>
          <a:srcRect b="90"/>
          <a:stretch>
            <a:fillRect/>
          </a:stretch>
        </p:blipFill>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67658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7820" y="1110958"/>
            <a:ext cx="9016180" cy="5695977"/>
          </a:xfrm>
        </p:spPr>
        <p:txBody>
          <a:bodyPr/>
          <a:lstStyle/>
          <a:p>
            <a:pPr marL="458788" indent="-458788">
              <a:lnSpc>
                <a:spcPct val="130000"/>
              </a:lnSpc>
              <a:buFont typeface="Wingdings" charset="2"/>
              <a:buChar char="v"/>
            </a:pPr>
            <a:r>
              <a:rPr lang="en-GB" dirty="0" smtClean="0">
                <a:ln w="635">
                  <a:noFill/>
                </a:ln>
              </a:rPr>
              <a:t>Overall revenue lower by 2.9% at £20.6m (2018: £21.2m) </a:t>
            </a:r>
            <a:endParaRPr lang="en-GB" sz="1600" dirty="0" smtClean="0">
              <a:ln w="635">
                <a:noFill/>
              </a:ln>
            </a:endParaRPr>
          </a:p>
          <a:p>
            <a:pPr marL="458788" indent="-458788">
              <a:lnSpc>
                <a:spcPct val="100000"/>
              </a:lnSpc>
              <a:buFont typeface="Wingdings" panose="05000000000000000000" pitchFamily="2" charset="2"/>
              <a:buChar char="v"/>
            </a:pPr>
            <a:r>
              <a:rPr lang="en-GB" dirty="0" smtClean="0">
                <a:ln w="635">
                  <a:noFill/>
                </a:ln>
              </a:rPr>
              <a:t>Exhibition </a:t>
            </a:r>
            <a:r>
              <a:rPr lang="en-GB" dirty="0">
                <a:ln w="635">
                  <a:noFill/>
                </a:ln>
              </a:rPr>
              <a:t>/ Museum </a:t>
            </a:r>
            <a:r>
              <a:rPr lang="en-GB" dirty="0" smtClean="0">
                <a:ln w="635">
                  <a:noFill/>
                </a:ln>
              </a:rPr>
              <a:t>revenue down 6.5% with fewer blockbuster UK shows. More focus on outgoing loans with less outsourcing and increased utilisation of Momart in-house services. Revenue £11.0m (2018 £11.8m) - 6.5% but margins ahead on richer sales mix and improved operating efficiency.  </a:t>
            </a:r>
          </a:p>
          <a:p>
            <a:pPr marL="458788" indent="-458788">
              <a:lnSpc>
                <a:spcPct val="100000"/>
              </a:lnSpc>
              <a:buFont typeface="Wingdings" panose="05000000000000000000" pitchFamily="2" charset="2"/>
              <a:buChar char="v"/>
            </a:pPr>
            <a:r>
              <a:rPr lang="en-GB" dirty="0">
                <a:ln w="635">
                  <a:noFill/>
                </a:ln>
              </a:rPr>
              <a:t>GS Revenues + </a:t>
            </a:r>
            <a:r>
              <a:rPr lang="en-GB" dirty="0" smtClean="0">
                <a:ln w="635">
                  <a:noFill/>
                </a:ln>
              </a:rPr>
              <a:t>4.0% </a:t>
            </a:r>
            <a:r>
              <a:rPr lang="en-GB" dirty="0">
                <a:ln w="635">
                  <a:noFill/>
                </a:ln>
              </a:rPr>
              <a:t>to </a:t>
            </a:r>
            <a:r>
              <a:rPr lang="en-GB" dirty="0" smtClean="0">
                <a:ln w="635">
                  <a:noFill/>
                </a:ln>
              </a:rPr>
              <a:t>£7.5m.Further growth with Auction </a:t>
            </a:r>
            <a:r>
              <a:rPr lang="en-GB" dirty="0">
                <a:ln w="635">
                  <a:noFill/>
                </a:ln>
              </a:rPr>
              <a:t>Houses </a:t>
            </a:r>
            <a:r>
              <a:rPr lang="en-GB" dirty="0" smtClean="0">
                <a:ln w="635">
                  <a:noFill/>
                </a:ln>
              </a:rPr>
              <a:t>and </a:t>
            </a:r>
            <a:r>
              <a:rPr lang="en-GB" dirty="0">
                <a:ln w="635">
                  <a:noFill/>
                </a:ln>
              </a:rPr>
              <a:t>increased </a:t>
            </a:r>
            <a:r>
              <a:rPr lang="en-GB" dirty="0" smtClean="0">
                <a:ln w="635">
                  <a:noFill/>
                </a:ln>
              </a:rPr>
              <a:t>activity with commercial </a:t>
            </a:r>
            <a:r>
              <a:rPr lang="en-GB" dirty="0">
                <a:ln w="635">
                  <a:noFill/>
                </a:ln>
              </a:rPr>
              <a:t>Galleries. </a:t>
            </a:r>
          </a:p>
          <a:p>
            <a:pPr marL="458788" indent="-458788">
              <a:lnSpc>
                <a:spcPct val="100000"/>
              </a:lnSpc>
              <a:buFont typeface="Wingdings" charset="2"/>
              <a:buChar char="v"/>
            </a:pPr>
            <a:r>
              <a:rPr lang="en-GB" dirty="0" smtClean="0">
                <a:ln w="635">
                  <a:noFill/>
                </a:ln>
              </a:rPr>
              <a:t>Storage income down £0.14m at £2.07m, held back by client losses late in prior year. Encouraging new client wins helped replace losses in H2. Storage space 81% let at year end + 8.1% on prior year. Opportunity in medium term from achieving full utilisation. </a:t>
            </a:r>
          </a:p>
          <a:p>
            <a:pPr marL="458788" indent="-458788">
              <a:lnSpc>
                <a:spcPct val="100000"/>
              </a:lnSpc>
              <a:buFont typeface="Wingdings" charset="2"/>
              <a:buChar char="v"/>
            </a:pPr>
            <a:r>
              <a:rPr lang="en-GB" dirty="0" smtClean="0">
                <a:ln w="635">
                  <a:noFill/>
                </a:ln>
              </a:rPr>
              <a:t>Purchase of Leyton property in December 2018 removed exposure to escalating rents and gives some potential for consolidating operations on one site. Boost to net earnings in medium term from rent saving vs interest costs. </a:t>
            </a:r>
          </a:p>
          <a:p>
            <a:pPr marL="458788" indent="-458788">
              <a:lnSpc>
                <a:spcPct val="130000"/>
              </a:lnSpc>
              <a:buFont typeface="Wingdings" charset="2"/>
              <a:buChar char="v"/>
            </a:pPr>
            <a:r>
              <a:rPr lang="en-GB" dirty="0" smtClean="0">
                <a:ln w="635">
                  <a:noFill/>
                </a:ln>
              </a:rPr>
              <a:t>2019 result flattered by provision release of £0.2m but good underlying growth. </a:t>
            </a:r>
          </a:p>
          <a:p>
            <a:pPr marL="458788" indent="-458788">
              <a:lnSpc>
                <a:spcPct val="130000"/>
              </a:lnSpc>
              <a:buFont typeface="Wingdings" charset="2"/>
              <a:buChar char="v"/>
            </a:pPr>
            <a:r>
              <a:rPr lang="en-GB" b="1" dirty="0" smtClean="0">
                <a:ln w="635">
                  <a:noFill/>
                </a:ln>
              </a:rPr>
              <a:t>PBT +51% at £1.57m ( £1.0m) </a:t>
            </a:r>
            <a:endParaRPr lang="en-GB" b="1" dirty="0">
              <a:ln w="635">
                <a:noFill/>
              </a:ln>
            </a:endParaRPr>
          </a:p>
        </p:txBody>
      </p:sp>
      <p:sp>
        <p:nvSpPr>
          <p:cNvPr id="3" name="Slide Number Placeholder 2"/>
          <p:cNvSpPr>
            <a:spLocks noGrp="1"/>
          </p:cNvSpPr>
          <p:nvPr>
            <p:ph type="sldNum" sz="quarter" idx="12"/>
          </p:nvPr>
        </p:nvSpPr>
        <p:spPr/>
        <p:txBody>
          <a:bodyPr/>
          <a:lstStyle/>
          <a:p>
            <a:fld id="{63A9AF46-3E10-44FA-97E5-E8F482202D9A}" type="slidenum">
              <a:rPr lang="en-GB" smtClean="0"/>
              <a:pPr/>
              <a:t>14</a:t>
            </a:fld>
            <a:endParaRPr lang="en-GB" dirty="0"/>
          </a:p>
        </p:txBody>
      </p:sp>
      <p:sp>
        <p:nvSpPr>
          <p:cNvPr id="4" name="Title 3"/>
          <p:cNvSpPr>
            <a:spLocks noGrp="1"/>
          </p:cNvSpPr>
          <p:nvPr>
            <p:ph type="title"/>
          </p:nvPr>
        </p:nvSpPr>
        <p:spPr/>
        <p:txBody>
          <a:bodyPr>
            <a:normAutofit fontScale="90000"/>
          </a:bodyPr>
          <a:lstStyle/>
          <a:p>
            <a:pPr fontAlgn="auto">
              <a:spcAft>
                <a:spcPts val="0"/>
              </a:spcAft>
              <a:defRPr/>
            </a:pPr>
            <a:r>
              <a:rPr lang="en-GB" altLang="en-US" b="1" dirty="0" smtClean="0">
                <a:solidFill>
                  <a:schemeClr val="accent1"/>
                </a:solidFill>
              </a:rPr>
              <a:t>Momart</a:t>
            </a:r>
            <a:r>
              <a:rPr lang="en-GB" altLang="en-US" dirty="0" smtClean="0">
                <a:solidFill>
                  <a:schemeClr val="accent1"/>
                </a:solidFill>
              </a:rPr>
              <a:t> : </a:t>
            </a:r>
            <a:r>
              <a:rPr lang="en-GB" altLang="en-US" sz="2200" b="1" dirty="0" smtClean="0">
                <a:solidFill>
                  <a:schemeClr val="accent1"/>
                </a:solidFill>
              </a:rPr>
              <a:t>Year ended 31 March  2019</a:t>
            </a:r>
            <a:endParaRPr lang="en-GB" altLang="en-US" sz="2200" b="1" dirty="0">
              <a:solidFill>
                <a:schemeClr val="accent1"/>
              </a:solidFill>
            </a:endParaRPr>
          </a:p>
        </p:txBody>
      </p:sp>
    </p:spTree>
    <p:extLst>
      <p:ext uri="{BB962C8B-B14F-4D97-AF65-F5344CB8AC3E}">
        <p14:creationId xmlns:p14="http://schemas.microsoft.com/office/powerpoint/2010/main" val="37277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A9AF46-3E10-44FA-97E5-E8F482202D9A}" type="slidenum">
              <a:rPr lang="en-GB" smtClean="0"/>
              <a:pPr/>
              <a:t>15</a:t>
            </a:fld>
            <a:endParaRPr lang="en-GB"/>
          </a:p>
        </p:txBody>
      </p:sp>
      <p:sp>
        <p:nvSpPr>
          <p:cNvPr id="3" name="Title 2"/>
          <p:cNvSpPr>
            <a:spLocks noGrp="1"/>
          </p:cNvSpPr>
          <p:nvPr>
            <p:ph type="title"/>
          </p:nvPr>
        </p:nvSpPr>
        <p:spPr/>
        <p:txBody>
          <a:bodyPr>
            <a:normAutofit fontScale="90000"/>
          </a:bodyPr>
          <a:lstStyle/>
          <a:p>
            <a:r>
              <a:rPr lang="en-GB" altLang="en-US" b="1" dirty="0">
                <a:solidFill>
                  <a:srgbClr val="52C0BD"/>
                </a:solidFill>
              </a:rPr>
              <a:t>Momart</a:t>
            </a:r>
            <a:r>
              <a:rPr lang="en-GB" altLang="en-US" dirty="0">
                <a:solidFill>
                  <a:srgbClr val="52C0BD"/>
                </a:solidFill>
              </a:rPr>
              <a:t> : </a:t>
            </a:r>
            <a:r>
              <a:rPr lang="en-GB" altLang="en-US" b="1" dirty="0" smtClean="0">
                <a:solidFill>
                  <a:srgbClr val="52C0BD"/>
                </a:solidFill>
              </a:rPr>
              <a:t>Trading Summary </a:t>
            </a:r>
            <a:r>
              <a:rPr lang="en-GB" altLang="en-US" b="1" dirty="0" smtClean="0">
                <a:solidFill>
                  <a:schemeClr val="accent1"/>
                </a:solidFill>
              </a:rPr>
              <a:t> </a:t>
            </a:r>
            <a:endParaRPr lang="en-GB" b="1" dirty="0"/>
          </a:p>
        </p:txBody>
      </p:sp>
      <p:graphicFrame>
        <p:nvGraphicFramePr>
          <p:cNvPr id="5" name="Table Placeholder 4"/>
          <p:cNvGraphicFramePr>
            <a:graphicFrameLocks noGrp="1"/>
          </p:cNvGraphicFramePr>
          <p:nvPr>
            <p:ph type="tbl" sz="quarter" idx="13"/>
            <p:extLst>
              <p:ext uri="{D42A27DB-BD31-4B8C-83A1-F6EECF244321}">
                <p14:modId xmlns:p14="http://schemas.microsoft.com/office/powerpoint/2010/main" val="1897156038"/>
              </p:ext>
            </p:extLst>
          </p:nvPr>
        </p:nvGraphicFramePr>
        <p:xfrm>
          <a:off x="325438" y="1393825"/>
          <a:ext cx="7550150" cy="4437079"/>
        </p:xfrm>
        <a:graphic>
          <a:graphicData uri="http://schemas.openxmlformats.org/drawingml/2006/table">
            <a:tbl>
              <a:tblPr/>
              <a:tblGrid>
                <a:gridCol w="3416300"/>
                <a:gridCol w="1377950"/>
                <a:gridCol w="1377950"/>
                <a:gridCol w="1377950"/>
              </a:tblGrid>
              <a:tr h="560828">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tab pos="4500563" algn="l"/>
                        </a:tabLst>
                      </a:pPr>
                      <a:r>
                        <a:rPr kumimoji="0" lang="en-GB" altLang="en-US" sz="1600" b="1" i="0" u="none" strike="noStrike" cap="none" normalizeH="0" baseline="0" dirty="0" smtClean="0">
                          <a:ln>
                            <a:noFill/>
                          </a:ln>
                          <a:solidFill>
                            <a:srgbClr val="004273"/>
                          </a:solidFill>
                          <a:effectLst/>
                          <a:latin typeface="Calibri" pitchFamily="34" charset="0"/>
                          <a:ea typeface="MS PGothic" pitchFamily="34" charset="-128"/>
                        </a:rPr>
                        <a:t>Revenue</a:t>
                      </a:r>
                    </a:p>
                    <a:p>
                      <a:pPr marL="0" marR="0" lvl="0" indent="0" algn="l" defTabSz="914400" rtl="0" eaLnBrk="1" fontAlgn="base" latinLnBrk="0" hangingPunct="1">
                        <a:lnSpc>
                          <a:spcPct val="115000"/>
                        </a:lnSpc>
                        <a:spcBef>
                          <a:spcPct val="0"/>
                        </a:spcBef>
                        <a:spcAft>
                          <a:spcPct val="0"/>
                        </a:spcAft>
                        <a:buClrTx/>
                        <a:buSzTx/>
                        <a:buFontTx/>
                        <a:buNone/>
                        <a:tabLst>
                          <a:tab pos="4500563" algn="l"/>
                        </a:tabLst>
                      </a:pPr>
                      <a:endParaRPr kumimoji="0" lang="en-GB" altLang="en-US" sz="1600" b="1" i="0" u="none" strike="noStrike" cap="none" normalizeH="0" baseline="0" dirty="0" smtClean="0">
                        <a:ln>
                          <a:noFill/>
                        </a:ln>
                        <a:solidFill>
                          <a:srgbClr val="004273"/>
                        </a:solidFill>
                        <a:effectLst/>
                        <a:latin typeface="Calibri" pitchFamily="34" charset="0"/>
                        <a:ea typeface="MS PGothic" pitchFamily="34" charset="-128"/>
                      </a:endParaRPr>
                    </a:p>
                  </a:txBody>
                  <a:tcPr marL="66817" marR="668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tab pos="4500563" algn="l"/>
                        </a:tabLst>
                      </a:pPr>
                      <a:r>
                        <a:rPr kumimoji="0" lang="en-GB" altLang="en-US" sz="1600" b="1" i="0" u="none" strike="noStrike" cap="none" normalizeH="0" baseline="0" dirty="0" smtClean="0">
                          <a:ln>
                            <a:noFill/>
                          </a:ln>
                          <a:solidFill>
                            <a:srgbClr val="004273"/>
                          </a:solidFill>
                          <a:effectLst/>
                          <a:latin typeface="Calibri" pitchFamily="34" charset="0"/>
                          <a:ea typeface="MS PGothic" pitchFamily="34" charset="-128"/>
                        </a:rPr>
                        <a:t> 2019</a:t>
                      </a:r>
                    </a:p>
                    <a:p>
                      <a:pPr marL="0" marR="0" lvl="0" indent="0" algn="ctr" defTabSz="914400" rtl="0" eaLnBrk="1" fontAlgn="base" latinLnBrk="0" hangingPunct="1">
                        <a:lnSpc>
                          <a:spcPct val="115000"/>
                        </a:lnSpc>
                        <a:spcBef>
                          <a:spcPct val="0"/>
                        </a:spcBef>
                        <a:spcAft>
                          <a:spcPct val="0"/>
                        </a:spcAft>
                        <a:buClrTx/>
                        <a:buSzTx/>
                        <a:buFontTx/>
                        <a:buNone/>
                        <a:tabLst>
                          <a:tab pos="4500563" algn="l"/>
                        </a:tabLst>
                      </a:pPr>
                      <a:r>
                        <a:rPr kumimoji="0" lang="en-GB" altLang="en-US" sz="1600" b="1" i="0" u="none" strike="noStrike" cap="none" normalizeH="0" baseline="0" dirty="0" smtClean="0">
                          <a:ln>
                            <a:noFill/>
                          </a:ln>
                          <a:solidFill>
                            <a:srgbClr val="004273"/>
                          </a:solidFill>
                          <a:effectLst/>
                          <a:latin typeface="Calibri" pitchFamily="34" charset="0"/>
                          <a:ea typeface="MS PGothic" pitchFamily="34" charset="-128"/>
                        </a:rPr>
                        <a:t>£ 000’s</a:t>
                      </a:r>
                    </a:p>
                  </a:txBody>
                  <a:tcPr marL="66817" marR="668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tab pos="4500563" algn="l"/>
                        </a:tabLst>
                      </a:pPr>
                      <a:r>
                        <a:rPr kumimoji="0" lang="en-GB" altLang="en-US" sz="1600" b="1" i="0" u="none" strike="noStrike" cap="none" normalizeH="0" baseline="0" dirty="0" smtClean="0">
                          <a:ln>
                            <a:noFill/>
                          </a:ln>
                          <a:solidFill>
                            <a:srgbClr val="004273"/>
                          </a:solidFill>
                          <a:effectLst/>
                          <a:latin typeface="Calibri" pitchFamily="34" charset="0"/>
                          <a:ea typeface="MS PGothic" pitchFamily="34" charset="-128"/>
                        </a:rPr>
                        <a:t> 2018</a:t>
                      </a:r>
                    </a:p>
                    <a:p>
                      <a:pPr marL="0" marR="0" lvl="0" indent="0" algn="ctr" defTabSz="914400" rtl="0" eaLnBrk="1" fontAlgn="base" latinLnBrk="0" hangingPunct="1">
                        <a:lnSpc>
                          <a:spcPct val="115000"/>
                        </a:lnSpc>
                        <a:spcBef>
                          <a:spcPct val="0"/>
                        </a:spcBef>
                        <a:spcAft>
                          <a:spcPct val="0"/>
                        </a:spcAft>
                        <a:buClrTx/>
                        <a:buSzTx/>
                        <a:buFontTx/>
                        <a:buNone/>
                        <a:tabLst>
                          <a:tab pos="4500563" algn="l"/>
                        </a:tabLst>
                      </a:pPr>
                      <a:r>
                        <a:rPr kumimoji="0" lang="en-GB" altLang="en-US" sz="1600" b="1" i="0" u="none" strike="noStrike" cap="none" normalizeH="0" baseline="0" dirty="0" smtClean="0">
                          <a:ln>
                            <a:noFill/>
                          </a:ln>
                          <a:solidFill>
                            <a:srgbClr val="004273"/>
                          </a:solidFill>
                          <a:effectLst/>
                          <a:latin typeface="Calibri" pitchFamily="34" charset="0"/>
                          <a:ea typeface="MS PGothic" pitchFamily="34" charset="-128"/>
                        </a:rPr>
                        <a:t>£ 000’s</a:t>
                      </a:r>
                    </a:p>
                  </a:txBody>
                  <a:tcPr marL="66817" marR="66817" marT="0" marB="0"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tab pos="4500563" algn="l"/>
                        </a:tabLst>
                      </a:pPr>
                      <a:r>
                        <a:rPr kumimoji="0" lang="en-GB" altLang="en-US" sz="1600" b="1" i="0" u="none" strike="noStrike" cap="none" normalizeH="0" baseline="0" dirty="0" smtClean="0">
                          <a:ln>
                            <a:noFill/>
                          </a:ln>
                          <a:solidFill>
                            <a:srgbClr val="FF0000"/>
                          </a:solidFill>
                          <a:effectLst/>
                          <a:latin typeface="Calibri" pitchFamily="34" charset="0"/>
                          <a:ea typeface="MS PGothic" pitchFamily="34" charset="-128"/>
                        </a:rPr>
                        <a:t>Change</a:t>
                      </a:r>
                    </a:p>
                    <a:p>
                      <a:pPr marL="0" marR="0" lvl="0" indent="0" algn="ctr" defTabSz="914400" rtl="0" eaLnBrk="1" fontAlgn="base" latinLnBrk="0" hangingPunct="1">
                        <a:lnSpc>
                          <a:spcPct val="115000"/>
                        </a:lnSpc>
                        <a:spcBef>
                          <a:spcPct val="0"/>
                        </a:spcBef>
                        <a:spcAft>
                          <a:spcPct val="0"/>
                        </a:spcAft>
                        <a:buClrTx/>
                        <a:buSzTx/>
                        <a:buFontTx/>
                        <a:buNone/>
                        <a:tabLst>
                          <a:tab pos="4500563" algn="l"/>
                        </a:tabLst>
                      </a:pPr>
                      <a:r>
                        <a:rPr kumimoji="0" lang="en-GB" altLang="en-US" sz="1600" b="1" i="0" u="none" strike="noStrike" cap="none" normalizeH="0" baseline="0" dirty="0" smtClean="0">
                          <a:ln>
                            <a:noFill/>
                          </a:ln>
                          <a:solidFill>
                            <a:srgbClr val="FF0000"/>
                          </a:solidFill>
                          <a:effectLst/>
                          <a:latin typeface="Calibri" pitchFamily="34" charset="0"/>
                          <a:ea typeface="MS PGothic" pitchFamily="34" charset="-128"/>
                        </a:rPr>
                        <a:t>%</a:t>
                      </a:r>
                    </a:p>
                  </a:txBody>
                  <a:tcPr marL="66817" marR="66817" marT="0" marB="0"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r>
              <a:tr h="353901">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tab pos="4500563" algn="l"/>
                        </a:tabLst>
                      </a:pPr>
                      <a:r>
                        <a:rPr kumimoji="0" lang="en-GB" altLang="en-US" sz="1400" b="1" i="0" u="none" strike="noStrike" cap="none" normalizeH="0" baseline="0" dirty="0" smtClean="0">
                          <a:ln>
                            <a:noFill/>
                          </a:ln>
                          <a:solidFill>
                            <a:srgbClr val="004273"/>
                          </a:solidFill>
                          <a:effectLst/>
                          <a:latin typeface="Lato"/>
                          <a:ea typeface="MS PGothic" pitchFamily="34" charset="-128"/>
                        </a:rPr>
                        <a:t>Museums &amp; Public Exhibitions  </a:t>
                      </a:r>
                    </a:p>
                  </a:txBody>
                  <a:tcPr marL="66817" marR="668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sz="1400" b="1" i="0" u="none" strike="noStrike" kern="1200" cap="none" normalizeH="0" baseline="0" dirty="0">
                          <a:ln>
                            <a:noFill/>
                          </a:ln>
                          <a:solidFill>
                            <a:srgbClr val="004273"/>
                          </a:solidFill>
                          <a:effectLst/>
                          <a:latin typeface="Lato"/>
                          <a:ea typeface="MS PGothic" pitchFamily="34" charset="-128"/>
                          <a:cs typeface="+mn-cs"/>
                        </a:rPr>
                        <a:t>11,003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sz="1400" b="1" i="0" u="none" strike="noStrike" kern="1200" cap="none" normalizeH="0" baseline="0" dirty="0" smtClean="0">
                          <a:ln>
                            <a:noFill/>
                          </a:ln>
                          <a:solidFill>
                            <a:srgbClr val="004273"/>
                          </a:solidFill>
                          <a:effectLst/>
                          <a:latin typeface="Lato"/>
                          <a:ea typeface="MS PGothic" pitchFamily="34" charset="-128"/>
                          <a:cs typeface="+mn-cs"/>
                        </a:rPr>
                        <a:t>11,770</a:t>
                      </a:r>
                      <a:endParaRPr kumimoji="0" lang="en-GB" sz="1400" b="1" i="0" u="none" strike="noStrike" kern="1200" cap="none" normalizeH="0" baseline="0" dirty="0">
                        <a:ln>
                          <a:noFill/>
                        </a:ln>
                        <a:solidFill>
                          <a:srgbClr val="004273"/>
                        </a:solidFill>
                        <a:effectLst/>
                        <a:latin typeface="Lato"/>
                        <a:ea typeface="MS PGothic" pitchFamily="34" charset="-128"/>
                        <a:cs typeface="+mn-cs"/>
                      </a:endParaRPr>
                    </a:p>
                  </a:txBody>
                  <a:tcPr marL="0" marR="0" marT="0"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algn="r" fontAlgn="ctr"/>
                      <a:r>
                        <a:rPr lang="en-GB" sz="1400" b="1" i="1" u="none" strike="noStrike" dirty="0" smtClean="0">
                          <a:solidFill>
                            <a:srgbClr val="FF0000"/>
                          </a:solidFill>
                          <a:effectLst/>
                          <a:latin typeface="Lato"/>
                          <a:cs typeface="Arial" panose="020B0604020202020204" pitchFamily="34" charset="0"/>
                        </a:rPr>
                        <a:t>-6.5</a:t>
                      </a:r>
                      <a:endParaRPr lang="en-GB" sz="1400" b="1" i="1" u="none" strike="noStrike" dirty="0">
                        <a:solidFill>
                          <a:srgbClr val="FF0000"/>
                        </a:solidFill>
                        <a:effectLst/>
                        <a:latin typeface="Lato"/>
                        <a:cs typeface="Arial" panose="020B0604020202020204" pitchFamily="34" charset="0"/>
                      </a:endParaRPr>
                    </a:p>
                  </a:txBody>
                  <a:tcPr marL="0" marR="85725" marT="0"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280414">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tab pos="4500563" algn="l"/>
                        </a:tabLst>
                      </a:pPr>
                      <a:r>
                        <a:rPr kumimoji="0" lang="en-GB" altLang="en-US" sz="1400" b="1" i="0" u="none" strike="noStrike" cap="none" normalizeH="0" baseline="0" smtClean="0">
                          <a:ln>
                            <a:noFill/>
                          </a:ln>
                          <a:solidFill>
                            <a:srgbClr val="004273"/>
                          </a:solidFill>
                          <a:effectLst/>
                          <a:latin typeface="Lato"/>
                          <a:ea typeface="MS PGothic" pitchFamily="34" charset="-128"/>
                        </a:rPr>
                        <a:t>Gallery Services </a:t>
                      </a:r>
                    </a:p>
                  </a:txBody>
                  <a:tcPr marL="66817" marR="668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sz="1400" b="1" i="0" u="none" strike="noStrike" kern="1200" cap="none" normalizeH="0" baseline="0" dirty="0">
                          <a:ln>
                            <a:noFill/>
                          </a:ln>
                          <a:solidFill>
                            <a:srgbClr val="004273"/>
                          </a:solidFill>
                          <a:effectLst/>
                          <a:latin typeface="Lato"/>
                          <a:ea typeface="MS PGothic" pitchFamily="34" charset="-128"/>
                          <a:cs typeface="+mn-cs"/>
                        </a:rPr>
                        <a:t>7,539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CC"/>
                    </a:solidFill>
                  </a:tcPr>
                </a:tc>
                <a:tc>
                  <a:txBody>
                    <a:body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sz="1400" b="1" i="0" u="none" strike="noStrike" kern="1200" cap="none" normalizeH="0" baseline="0" dirty="0" smtClean="0">
                          <a:ln>
                            <a:noFill/>
                          </a:ln>
                          <a:solidFill>
                            <a:srgbClr val="004273"/>
                          </a:solidFill>
                          <a:effectLst/>
                          <a:latin typeface="Lato"/>
                          <a:ea typeface="MS PGothic" pitchFamily="34" charset="-128"/>
                          <a:cs typeface="+mn-cs"/>
                        </a:rPr>
                        <a:t> 7,249</a:t>
                      </a:r>
                      <a:endParaRPr kumimoji="0" lang="en-GB" sz="1400" b="1" i="0" u="none" strike="noStrike" kern="1200" cap="none" normalizeH="0" baseline="0" dirty="0">
                        <a:ln>
                          <a:noFill/>
                        </a:ln>
                        <a:solidFill>
                          <a:srgbClr val="004273"/>
                        </a:solidFill>
                        <a:effectLst/>
                        <a:latin typeface="Lato"/>
                        <a:ea typeface="MS PGothic" pitchFamily="34" charset="-128"/>
                        <a:cs typeface="+mn-cs"/>
                      </a:endParaRPr>
                    </a:p>
                  </a:txBody>
                  <a:tcPr marL="0" marR="0" marT="0" marB="0" anchor="b">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algn="r" fontAlgn="ctr"/>
                      <a:r>
                        <a:rPr lang="en-GB" sz="1400" b="1" i="1" u="none" strike="noStrike" dirty="0" smtClean="0">
                          <a:solidFill>
                            <a:srgbClr val="FF0000"/>
                          </a:solidFill>
                          <a:effectLst/>
                          <a:latin typeface="Lato"/>
                          <a:cs typeface="Arial" panose="020B0604020202020204" pitchFamily="34" charset="0"/>
                        </a:rPr>
                        <a:t>4.0</a:t>
                      </a:r>
                      <a:endParaRPr lang="en-GB" sz="1400" b="1" i="1" u="none" strike="noStrike" dirty="0">
                        <a:solidFill>
                          <a:srgbClr val="FF0000"/>
                        </a:solidFill>
                        <a:effectLst/>
                        <a:latin typeface="Lato"/>
                        <a:cs typeface="Arial" panose="020B0604020202020204" pitchFamily="34" charset="0"/>
                      </a:endParaRPr>
                    </a:p>
                  </a:txBody>
                  <a:tcPr marL="0" marR="85725" marT="0" marB="0" anchor="b">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03118">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tab pos="4500563" algn="l"/>
                        </a:tabLst>
                      </a:pPr>
                      <a:r>
                        <a:rPr kumimoji="0" lang="en-GB" altLang="en-US" sz="1400" b="1" i="0" u="none" strike="noStrike" cap="none" normalizeH="0" baseline="0" dirty="0" smtClean="0">
                          <a:ln>
                            <a:noFill/>
                          </a:ln>
                          <a:solidFill>
                            <a:srgbClr val="004273"/>
                          </a:solidFill>
                          <a:effectLst/>
                          <a:latin typeface="Lato"/>
                          <a:ea typeface="MS PGothic" pitchFamily="34" charset="-128"/>
                        </a:rPr>
                        <a:t>Storage </a:t>
                      </a:r>
                    </a:p>
                  </a:txBody>
                  <a:tcPr marL="66817" marR="6681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sz="1400" b="1" i="0" u="none" strike="noStrike" kern="1200" cap="none" normalizeH="0" baseline="0" dirty="0">
                          <a:ln>
                            <a:noFill/>
                          </a:ln>
                          <a:solidFill>
                            <a:srgbClr val="004273"/>
                          </a:solidFill>
                          <a:effectLst/>
                          <a:latin typeface="Lato"/>
                          <a:ea typeface="MS PGothic" pitchFamily="34" charset="-128"/>
                          <a:cs typeface="+mn-cs"/>
                        </a:rPr>
                        <a:t>2,065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31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sz="1400" b="1" i="0" u="none" strike="noStrike" kern="1200" cap="none" normalizeH="0" baseline="0" dirty="0">
                          <a:ln>
                            <a:noFill/>
                          </a:ln>
                          <a:solidFill>
                            <a:srgbClr val="004273"/>
                          </a:solidFill>
                          <a:effectLst/>
                          <a:latin typeface="Lato"/>
                          <a:ea typeface="MS PGothic" pitchFamily="34" charset="-128"/>
                          <a:cs typeface="+mn-cs"/>
                        </a:rPr>
                        <a:t>  </a:t>
                      </a:r>
                      <a:r>
                        <a:rPr kumimoji="0" lang="en-GB" sz="1400" b="1" i="0" u="none" strike="noStrike" kern="1200" cap="none" normalizeH="0" baseline="0" dirty="0" smtClean="0">
                          <a:ln>
                            <a:noFill/>
                          </a:ln>
                          <a:solidFill>
                            <a:srgbClr val="004273"/>
                          </a:solidFill>
                          <a:effectLst/>
                          <a:latin typeface="Lato"/>
                          <a:ea typeface="MS PGothic" pitchFamily="34" charset="-128"/>
                          <a:cs typeface="+mn-cs"/>
                        </a:rPr>
                        <a:t> 2,203 </a:t>
                      </a:r>
                      <a:endParaRPr kumimoji="0" lang="en-GB" sz="1400" b="1" i="0" u="none" strike="noStrike" kern="1200" cap="none" normalizeH="0" baseline="0" dirty="0">
                        <a:ln>
                          <a:noFill/>
                        </a:ln>
                        <a:solidFill>
                          <a:srgbClr val="004273"/>
                        </a:solidFill>
                        <a:effectLst/>
                        <a:latin typeface="Lato"/>
                        <a:ea typeface="MS PGothic" pitchFamily="34" charset="-128"/>
                        <a:cs typeface="+mn-cs"/>
                      </a:endParaRPr>
                    </a:p>
                  </a:txBody>
                  <a:tcPr marL="0" marR="0" marT="0" marB="0" anchor="b">
                    <a:lnL w="12700" cap="flat" cmpd="sng" algn="ctr">
                      <a:solidFill>
                        <a:schemeClr val="tx1"/>
                      </a:solidFill>
                      <a:prstDash val="solid"/>
                      <a:round/>
                      <a:headEnd type="none" w="med" len="med"/>
                      <a:tailEnd type="none" w="med" len="med"/>
                    </a:lnL>
                    <a:lnR>
                      <a:noFill/>
                    </a:lnR>
                    <a:lnT>
                      <a:noFill/>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algn="r" fontAlgn="ctr"/>
                      <a:r>
                        <a:rPr lang="en-GB" sz="1400" b="1" i="1" u="none" strike="noStrike" dirty="0" smtClean="0">
                          <a:solidFill>
                            <a:srgbClr val="FF0000"/>
                          </a:solidFill>
                          <a:effectLst/>
                          <a:latin typeface="Lato"/>
                          <a:cs typeface="Arial" panose="020B0604020202020204" pitchFamily="34" charset="0"/>
                        </a:rPr>
                        <a:t>-6.3</a:t>
                      </a:r>
                      <a:endParaRPr lang="en-GB" sz="1400" b="1" i="1" u="none" strike="noStrike" dirty="0">
                        <a:solidFill>
                          <a:srgbClr val="FF0000"/>
                        </a:solidFill>
                        <a:effectLst/>
                        <a:latin typeface="Lato"/>
                        <a:cs typeface="Arial" panose="020B0604020202020204" pitchFamily="34" charset="0"/>
                      </a:endParaRPr>
                    </a:p>
                  </a:txBody>
                  <a:tcPr marL="0" marR="85725" marT="0" marB="0" anchor="b">
                    <a:lnL>
                      <a:noFill/>
                    </a:lnL>
                    <a:lnR w="12700" cap="flat" cmpd="sng" algn="ctr">
                      <a:solidFill>
                        <a:schemeClr val="tx1"/>
                      </a:solidFill>
                      <a:prstDash val="solid"/>
                      <a:round/>
                      <a:headEnd type="none" w="med" len="med"/>
                      <a:tailEnd type="none" w="med" len="med"/>
                    </a:lnR>
                    <a:lnT>
                      <a:noFill/>
                    </a:lnT>
                    <a:lnB w="3175" cap="flat" cmpd="sng" algn="ctr">
                      <a:solidFill>
                        <a:schemeClr val="tx1"/>
                      </a:solidFill>
                      <a:prstDash val="solid"/>
                      <a:round/>
                      <a:headEnd type="none" w="med" len="med"/>
                      <a:tailEnd type="none" w="med" len="med"/>
                    </a:lnB>
                    <a:lnTlToBr>
                      <a:noFill/>
                    </a:lnTlToBr>
                    <a:lnBlToTr>
                      <a:noFill/>
                    </a:lnBlToTr>
                    <a:noFill/>
                  </a:tcPr>
                </a:tc>
              </a:tr>
              <a:tr h="341207">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tab pos="4500563" algn="l"/>
                        </a:tabLst>
                      </a:pPr>
                      <a:r>
                        <a:rPr kumimoji="0" lang="en-GB" altLang="en-US" sz="1400" b="1" i="0" u="none" strike="noStrike" cap="none" normalizeH="0" baseline="0" smtClean="0">
                          <a:ln>
                            <a:noFill/>
                          </a:ln>
                          <a:solidFill>
                            <a:srgbClr val="004273"/>
                          </a:solidFill>
                          <a:effectLst/>
                          <a:latin typeface="Lato"/>
                          <a:ea typeface="MS PGothic" pitchFamily="34" charset="-128"/>
                        </a:rPr>
                        <a:t>Total Revenue </a:t>
                      </a:r>
                    </a:p>
                  </a:txBody>
                  <a:tcPr marL="66817" marR="66817"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sz="1400" b="1" i="0" u="none" strike="noStrike" kern="1200" cap="none" normalizeH="0" baseline="0" dirty="0">
                          <a:ln>
                            <a:noFill/>
                          </a:ln>
                          <a:solidFill>
                            <a:srgbClr val="004273"/>
                          </a:solidFill>
                          <a:effectLst/>
                          <a:latin typeface="Lato"/>
                          <a:ea typeface="MS PGothic" pitchFamily="34" charset="-128"/>
                          <a:cs typeface="+mn-cs"/>
                        </a:rPr>
                        <a:t>20,607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altLang="en-US" sz="1400" b="1" i="0" u="none" strike="noStrike" cap="none" normalizeH="0" baseline="0" dirty="0" smtClean="0">
                          <a:ln>
                            <a:noFill/>
                          </a:ln>
                          <a:solidFill>
                            <a:srgbClr val="004273"/>
                          </a:solidFill>
                          <a:effectLst/>
                          <a:latin typeface="Lato"/>
                          <a:ea typeface="MS PGothic" pitchFamily="34" charset="-128"/>
                        </a:rPr>
                        <a:t> 21,222</a:t>
                      </a:r>
                    </a:p>
                  </a:txBody>
                  <a:tcPr marL="0" marR="0" marT="0" marB="0" anchor="b" horzOverflow="overflow">
                    <a:lnL w="12700" cap="flat" cmpd="sng" algn="ctr">
                      <a:solidFill>
                        <a:schemeClr val="tx1"/>
                      </a:solidFill>
                      <a:prstDash val="solid"/>
                      <a:round/>
                      <a:headEnd type="none" w="med" len="med"/>
                      <a:tailEnd type="none" w="med" len="med"/>
                    </a:lnL>
                    <a:lnR>
                      <a:noFill/>
                    </a:lnR>
                    <a:lnT w="31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r" rtl="0" fontAlgn="ctr"/>
                      <a:r>
                        <a:rPr lang="en-GB" sz="1400" b="1" i="1" u="none" strike="noStrike" dirty="0" smtClean="0">
                          <a:solidFill>
                            <a:srgbClr val="FF0000"/>
                          </a:solidFill>
                          <a:effectLst/>
                          <a:latin typeface="Lato"/>
                          <a:cs typeface="Arial" panose="020B0604020202020204" pitchFamily="34" charset="0"/>
                        </a:rPr>
                        <a:t>-2.9</a:t>
                      </a:r>
                      <a:endParaRPr lang="en-GB" sz="1400" b="1" i="1" u="none" strike="noStrike" dirty="0">
                        <a:solidFill>
                          <a:srgbClr val="FF0000"/>
                        </a:solidFill>
                        <a:effectLst/>
                        <a:latin typeface="Lato"/>
                        <a:cs typeface="Arial" panose="020B0604020202020204" pitchFamily="34" charset="0"/>
                      </a:endParaRPr>
                    </a:p>
                  </a:txBody>
                  <a:tcPr marL="0" marR="85725" marT="0" marB="0" anchor="b">
                    <a:lnL>
                      <a:noFill/>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80414">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tab pos="4500563" algn="l"/>
                        </a:tabLst>
                      </a:pPr>
                      <a:endParaRPr kumimoji="0" lang="en-US" altLang="en-US" sz="1400" b="1" i="0" u="none" strike="noStrike" cap="none" normalizeH="0" baseline="0" dirty="0" smtClean="0">
                        <a:ln>
                          <a:noFill/>
                        </a:ln>
                        <a:solidFill>
                          <a:srgbClr val="004273"/>
                        </a:solidFill>
                        <a:effectLst/>
                        <a:latin typeface="Lato"/>
                        <a:ea typeface="MS PGothic" pitchFamily="34" charset="-128"/>
                      </a:endParaRPr>
                    </a:p>
                  </a:txBody>
                  <a:tcPr marL="66817" marR="66817"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endParaRPr kumimoji="0" lang="en-US" altLang="en-US" sz="1400" b="1" i="0" u="none" strike="noStrike" cap="none" normalizeH="0" baseline="0" dirty="0" smtClean="0">
                        <a:ln>
                          <a:noFill/>
                        </a:ln>
                        <a:solidFill>
                          <a:srgbClr val="004273"/>
                        </a:solidFill>
                        <a:effectLst/>
                        <a:latin typeface="Lato"/>
                        <a:ea typeface="MS PGothic"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endParaRPr kumimoji="0" lang="en-US" altLang="en-US" sz="1400" b="1" i="0" u="none" strike="noStrike" cap="none" normalizeH="0" baseline="0" dirty="0" smtClean="0">
                        <a:ln>
                          <a:noFill/>
                        </a:ln>
                        <a:solidFill>
                          <a:srgbClr val="004273"/>
                        </a:solidFill>
                        <a:effectLst/>
                        <a:latin typeface="Lato"/>
                        <a:ea typeface="MS PGothic" pitchFamily="34" charset="-128"/>
                      </a:endParaRPr>
                    </a:p>
                  </a:txBody>
                  <a:tcPr marL="0" marR="0" marT="0" marB="0" anchor="ctr"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tab pos="4500563" algn="l"/>
                        </a:tabLst>
                      </a:pPr>
                      <a:endParaRPr kumimoji="0" lang="en-US" altLang="en-US" sz="1400" b="1" i="1" u="none" strike="noStrike" cap="none" normalizeH="0" baseline="0" dirty="0" smtClean="0">
                        <a:ln>
                          <a:noFill/>
                        </a:ln>
                        <a:solidFill>
                          <a:srgbClr val="FF0000"/>
                        </a:solidFill>
                        <a:effectLst/>
                        <a:latin typeface="Lato"/>
                        <a:ea typeface="MS PGothic" pitchFamily="34" charset="-128"/>
                      </a:endParaRPr>
                    </a:p>
                  </a:txBody>
                  <a:tcPr marL="66817" marR="66817" marT="0" marB="0" anchor="ctr" horzOverflow="overflow">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9801">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tab pos="4500563" algn="l"/>
                        </a:tabLst>
                      </a:pPr>
                      <a:r>
                        <a:rPr kumimoji="0" lang="en-GB" altLang="en-US" sz="1400" b="1" i="0" u="none" strike="noStrike" cap="none" normalizeH="0" baseline="0" dirty="0" smtClean="0">
                          <a:ln>
                            <a:noFill/>
                          </a:ln>
                          <a:solidFill>
                            <a:srgbClr val="004273"/>
                          </a:solidFill>
                          <a:effectLst/>
                          <a:latin typeface="Lato"/>
                          <a:ea typeface="MS PGothic" pitchFamily="34" charset="-128"/>
                        </a:rPr>
                        <a:t>Operating Profit </a:t>
                      </a:r>
                    </a:p>
                  </a:txBody>
                  <a:tcPr marL="66817" marR="66817"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ADA"/>
                    </a:solid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altLang="en-US" sz="1400" b="1" i="0" u="none" strike="noStrike" cap="none" normalizeH="0" baseline="0" dirty="0" smtClean="0">
                          <a:ln>
                            <a:noFill/>
                          </a:ln>
                          <a:solidFill>
                            <a:srgbClr val="004273"/>
                          </a:solidFill>
                          <a:effectLst/>
                          <a:latin typeface="Lato"/>
                          <a:ea typeface="MS PGothic" pitchFamily="34" charset="-128"/>
                        </a:rPr>
                        <a:t>1,730</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altLang="en-US" sz="1400" b="1" i="0" u="none" strike="noStrike" cap="none" normalizeH="0" baseline="0" dirty="0" smtClean="0">
                          <a:ln>
                            <a:noFill/>
                          </a:ln>
                          <a:solidFill>
                            <a:srgbClr val="004273"/>
                          </a:solidFill>
                          <a:effectLst/>
                          <a:latin typeface="Lato"/>
                          <a:ea typeface="MS PGothic" pitchFamily="34" charset="-128"/>
                        </a:rPr>
                        <a:t>1,071</a:t>
                      </a:r>
                    </a:p>
                  </a:txBody>
                  <a:tcPr marL="0" marR="0" marT="0" marB="0" anchor="ctr"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ADA"/>
                    </a:solid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r" defTabSz="914400" rtl="0" eaLnBrk="1" fontAlgn="base" latinLnBrk="0" hangingPunct="1">
                        <a:lnSpc>
                          <a:spcPct val="115000"/>
                        </a:lnSpc>
                        <a:spcBef>
                          <a:spcPct val="0"/>
                        </a:spcBef>
                        <a:spcAft>
                          <a:spcPct val="0"/>
                        </a:spcAft>
                        <a:buClrTx/>
                        <a:buSzTx/>
                        <a:buFontTx/>
                        <a:buNone/>
                        <a:tabLst>
                          <a:tab pos="4500563" algn="l"/>
                        </a:tabLst>
                      </a:pPr>
                      <a:r>
                        <a:rPr kumimoji="0" lang="en-GB" altLang="en-US" sz="1400" b="1" i="1" u="none" strike="noStrike" cap="none" normalizeH="0" baseline="0" dirty="0" smtClean="0">
                          <a:ln>
                            <a:noFill/>
                          </a:ln>
                          <a:solidFill>
                            <a:srgbClr val="FF0000"/>
                          </a:solidFill>
                          <a:effectLst/>
                          <a:latin typeface="Lato"/>
                          <a:ea typeface="MS PGothic" pitchFamily="34" charset="-128"/>
                        </a:rPr>
                        <a:t>61.5</a:t>
                      </a:r>
                    </a:p>
                  </a:txBody>
                  <a:tcPr marL="66817" marR="66817" marT="0" marB="0" anchor="ctr" horzOverflow="overflow">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ADA"/>
                    </a:solidFill>
                  </a:tcPr>
                </a:tc>
              </a:tr>
              <a:tr h="280414">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tab pos="4500563" algn="l"/>
                        </a:tabLst>
                      </a:pPr>
                      <a:r>
                        <a:rPr kumimoji="0" lang="en-GB" altLang="en-US" sz="1400" b="1" i="0" u="none" strike="noStrike" cap="none" normalizeH="0" baseline="0" dirty="0" smtClean="0">
                          <a:ln>
                            <a:noFill/>
                          </a:ln>
                          <a:solidFill>
                            <a:srgbClr val="004273"/>
                          </a:solidFill>
                          <a:effectLst/>
                          <a:latin typeface="Lato"/>
                          <a:ea typeface="MS PGothic" pitchFamily="34" charset="-128"/>
                        </a:rPr>
                        <a:t>HP &amp; Bank Interest </a:t>
                      </a:r>
                    </a:p>
                  </a:txBody>
                  <a:tcPr marL="66817" marR="66817"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altLang="en-US" sz="1400" b="1" i="0" u="none" strike="noStrike" cap="none" normalizeH="0" baseline="0" dirty="0" smtClean="0">
                          <a:ln>
                            <a:noFill/>
                          </a:ln>
                          <a:solidFill>
                            <a:srgbClr val="004273"/>
                          </a:solidFill>
                          <a:effectLst/>
                          <a:latin typeface="Lato"/>
                          <a:ea typeface="MS PGothic" pitchFamily="34" charset="-128"/>
                        </a:rPr>
                        <a:t>(161)</a:t>
                      </a: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altLang="en-US" sz="1400" b="1" i="0" u="none" strike="noStrike" cap="none" normalizeH="0" baseline="0" dirty="0" smtClean="0">
                          <a:ln>
                            <a:noFill/>
                          </a:ln>
                          <a:solidFill>
                            <a:srgbClr val="004273"/>
                          </a:solidFill>
                          <a:effectLst/>
                          <a:latin typeface="Lato"/>
                          <a:ea typeface="MS PGothic" pitchFamily="34" charset="-128"/>
                        </a:rPr>
                        <a:t>(34)</a:t>
                      </a:r>
                    </a:p>
                  </a:txBody>
                  <a:tcPr marL="0" marR="0" marT="0" marB="0" anchor="ctr"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GB" sz="1400" b="1" i="1" u="none" strike="noStrike" dirty="0" smtClean="0">
                          <a:solidFill>
                            <a:srgbClr val="FF0000"/>
                          </a:solidFill>
                          <a:effectLst/>
                          <a:latin typeface="Lato"/>
                          <a:cs typeface="Arial" panose="020B0604020202020204" pitchFamily="34" charset="0"/>
                        </a:rPr>
                        <a:t>373.5</a:t>
                      </a:r>
                      <a:endParaRPr lang="en-GB" sz="1400" b="1" i="1" u="none" strike="noStrike" dirty="0">
                        <a:solidFill>
                          <a:srgbClr val="FF0000"/>
                        </a:solidFill>
                        <a:effectLst/>
                        <a:latin typeface="Lato"/>
                        <a:cs typeface="Arial" panose="020B0604020202020204" pitchFamily="34" charset="0"/>
                      </a:endParaRPr>
                    </a:p>
                  </a:txBody>
                  <a:tcPr marL="0" marR="85725" marT="0" marB="0" anchor="b">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5165">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tab pos="4500563" algn="l"/>
                        </a:tabLst>
                      </a:pPr>
                      <a:r>
                        <a:rPr kumimoji="0" lang="en-GB" altLang="en-US" sz="1400" b="1" i="0" u="none" strike="noStrike" cap="none" normalizeH="0" baseline="0" dirty="0" smtClean="0">
                          <a:ln>
                            <a:noFill/>
                          </a:ln>
                          <a:solidFill>
                            <a:srgbClr val="004273"/>
                          </a:solidFill>
                          <a:effectLst/>
                          <a:latin typeface="Lato"/>
                          <a:ea typeface="MS PGothic" pitchFamily="34" charset="-128"/>
                        </a:rPr>
                        <a:t>Pre Tax Profit </a:t>
                      </a:r>
                    </a:p>
                  </a:txBody>
                  <a:tcPr marL="66817" marR="66817"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altLang="en-US" sz="1400" b="1" i="0" u="none" strike="noStrike" kern="1200" cap="none" normalizeH="0" baseline="0" dirty="0" smtClean="0">
                          <a:ln>
                            <a:noFill/>
                          </a:ln>
                          <a:solidFill>
                            <a:srgbClr val="004273"/>
                          </a:solidFill>
                          <a:effectLst/>
                          <a:latin typeface="Lato"/>
                          <a:ea typeface="MS PGothic" pitchFamily="34" charset="-128"/>
                          <a:cs typeface="+mn-cs"/>
                        </a:rPr>
                        <a:t>1,569</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altLang="en-US" sz="1400" b="1" i="0" u="none" strike="noStrike" kern="1200" cap="none" normalizeH="0" baseline="0" dirty="0" smtClean="0">
                          <a:ln>
                            <a:noFill/>
                          </a:ln>
                          <a:solidFill>
                            <a:srgbClr val="004273"/>
                          </a:solidFill>
                          <a:effectLst/>
                          <a:latin typeface="Lato"/>
                          <a:ea typeface="MS PGothic" pitchFamily="34" charset="-128"/>
                          <a:cs typeface="+mn-cs"/>
                        </a:rPr>
                        <a:t>1,037</a:t>
                      </a:r>
                    </a:p>
                  </a:txBody>
                  <a:tcPr marL="0" marR="0" marT="0" marB="0" anchor="b"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algn="r" rtl="0" fontAlgn="ctr"/>
                      <a:r>
                        <a:rPr lang="en-GB" sz="1400" b="1" i="1" u="none" strike="noStrike" dirty="0" smtClean="0">
                          <a:solidFill>
                            <a:srgbClr val="FF0000"/>
                          </a:solidFill>
                          <a:effectLst/>
                          <a:latin typeface="Lato"/>
                          <a:cs typeface="Arial" panose="020B0604020202020204" pitchFamily="34" charset="0"/>
                        </a:rPr>
                        <a:t>51.3</a:t>
                      </a:r>
                      <a:endParaRPr lang="en-GB" sz="1400" b="1" i="1" u="none" strike="noStrike" dirty="0">
                        <a:solidFill>
                          <a:srgbClr val="FF0000"/>
                        </a:solidFill>
                        <a:effectLst/>
                        <a:latin typeface="Lato"/>
                        <a:cs typeface="Arial" panose="020B0604020202020204" pitchFamily="34" charset="0"/>
                      </a:endParaRPr>
                    </a:p>
                  </a:txBody>
                  <a:tcPr marL="0" marR="85725" marT="0" marB="0" anchor="b">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80414">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tab pos="4500563" algn="l"/>
                        </a:tabLst>
                      </a:pPr>
                      <a:endParaRPr kumimoji="0" lang="en-GB" altLang="en-US" sz="1400" b="1" i="0" u="none" strike="noStrike" cap="none" normalizeH="0" baseline="0" dirty="0" smtClean="0">
                        <a:ln>
                          <a:noFill/>
                        </a:ln>
                        <a:solidFill>
                          <a:srgbClr val="004273"/>
                        </a:solidFill>
                        <a:effectLst/>
                        <a:latin typeface="Lato"/>
                        <a:ea typeface="MS PGothic" pitchFamily="34" charset="-128"/>
                      </a:endParaRPr>
                    </a:p>
                  </a:txBody>
                  <a:tcPr marL="66817" marR="66817"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endParaRPr kumimoji="0" lang="en-US" altLang="en-US" sz="1400" b="1" i="0" u="none" strike="noStrike" cap="none" normalizeH="0" baseline="0" dirty="0" smtClean="0">
                        <a:ln>
                          <a:noFill/>
                        </a:ln>
                        <a:solidFill>
                          <a:srgbClr val="004273"/>
                        </a:solidFill>
                        <a:effectLst/>
                        <a:latin typeface="Lato"/>
                        <a:ea typeface="MS PGothic" pitchFamily="34" charset="-128"/>
                      </a:endParaRP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endParaRPr kumimoji="0" lang="en-US" altLang="en-US" sz="1400" b="1" i="0" u="none" strike="noStrike" cap="none" normalizeH="0" baseline="0" dirty="0" smtClean="0">
                        <a:ln>
                          <a:noFill/>
                        </a:ln>
                        <a:solidFill>
                          <a:srgbClr val="004273"/>
                        </a:solidFill>
                        <a:effectLst/>
                        <a:latin typeface="Lato"/>
                        <a:ea typeface="MS PGothic" pitchFamily="34" charset="-128"/>
                      </a:endParaRPr>
                    </a:p>
                  </a:txBody>
                  <a:tcPr marL="0" marR="0" marT="0" marB="0" anchor="b"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tab pos="4500563" algn="l"/>
                        </a:tabLst>
                      </a:pPr>
                      <a:endParaRPr kumimoji="0" lang="en-US" altLang="en-US" sz="1400" b="1" i="1" u="none" strike="noStrike" cap="none" normalizeH="0" baseline="0" dirty="0" smtClean="0">
                        <a:ln>
                          <a:noFill/>
                        </a:ln>
                        <a:solidFill>
                          <a:srgbClr val="FF0000"/>
                        </a:solidFill>
                        <a:effectLst/>
                        <a:latin typeface="Lato"/>
                        <a:ea typeface="MS PGothic" pitchFamily="34" charset="-128"/>
                      </a:endParaRPr>
                    </a:p>
                  </a:txBody>
                  <a:tcPr marL="66817" marR="66817" marT="0" marB="0" horzOverflow="overflow">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01399">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50000"/>
                        </a:lnSpc>
                        <a:spcBef>
                          <a:spcPct val="0"/>
                        </a:spcBef>
                        <a:spcAft>
                          <a:spcPct val="0"/>
                        </a:spcAft>
                        <a:buClrTx/>
                        <a:buSzTx/>
                        <a:buFontTx/>
                        <a:buNone/>
                        <a:tabLst>
                          <a:tab pos="4500563" algn="l"/>
                        </a:tabLst>
                      </a:pPr>
                      <a:r>
                        <a:rPr kumimoji="0" lang="en-GB" altLang="en-US" sz="1400" b="1" i="0" u="none" strike="noStrike" cap="none" normalizeH="0" baseline="0" dirty="0" smtClean="0">
                          <a:ln>
                            <a:noFill/>
                          </a:ln>
                          <a:solidFill>
                            <a:srgbClr val="004273"/>
                          </a:solidFill>
                          <a:effectLst/>
                          <a:latin typeface="Lato"/>
                          <a:ea typeface="MS PGothic" pitchFamily="34" charset="-128"/>
                        </a:rPr>
                        <a:t>Operating profit margin </a:t>
                      </a:r>
                    </a:p>
                  </a:txBody>
                  <a:tcPr marL="66817" marR="668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50000"/>
                        </a:lnSpc>
                        <a:spcBef>
                          <a:spcPct val="0"/>
                        </a:spcBef>
                        <a:spcAft>
                          <a:spcPct val="0"/>
                        </a:spcAft>
                        <a:buClrTx/>
                        <a:buSzTx/>
                        <a:buFontTx/>
                        <a:buNone/>
                        <a:tabLst>
                          <a:tab pos="4500563" algn="l"/>
                        </a:tabLst>
                      </a:pPr>
                      <a:r>
                        <a:rPr kumimoji="0" lang="en-GB" altLang="en-US" sz="1400" b="1" i="0" u="none" strike="noStrike" cap="none" normalizeH="0" baseline="0" dirty="0" smtClean="0">
                          <a:ln>
                            <a:noFill/>
                          </a:ln>
                          <a:solidFill>
                            <a:srgbClr val="004273"/>
                          </a:solidFill>
                          <a:effectLst/>
                          <a:latin typeface="Lato"/>
                          <a:ea typeface="MS PGothic" pitchFamily="34" charset="-128"/>
                        </a:rPr>
                        <a:t>7.6%</a:t>
                      </a:r>
                    </a:p>
                  </a:txBody>
                  <a:tcPr marL="66817" marR="668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50000"/>
                        </a:lnSpc>
                        <a:spcBef>
                          <a:spcPct val="0"/>
                        </a:spcBef>
                        <a:spcAft>
                          <a:spcPct val="0"/>
                        </a:spcAft>
                        <a:buClrTx/>
                        <a:buSzTx/>
                        <a:buFontTx/>
                        <a:buNone/>
                        <a:tabLst>
                          <a:tab pos="4500563" algn="l"/>
                        </a:tabLst>
                      </a:pPr>
                      <a:r>
                        <a:rPr kumimoji="0" lang="en-GB" altLang="en-US" sz="1400" b="1" i="0" u="none" strike="noStrike" cap="none" normalizeH="0" baseline="0" dirty="0" smtClean="0">
                          <a:ln>
                            <a:noFill/>
                          </a:ln>
                          <a:solidFill>
                            <a:srgbClr val="004273"/>
                          </a:solidFill>
                          <a:effectLst/>
                          <a:latin typeface="Lato"/>
                          <a:ea typeface="MS PGothic" pitchFamily="34" charset="-128"/>
                        </a:rPr>
                        <a:t>4.9%</a:t>
                      </a:r>
                    </a:p>
                  </a:txBody>
                  <a:tcPr marL="66817" marR="66817" marT="0" marB="0" anchor="ctr"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r" defTabSz="914400" rtl="0" eaLnBrk="1" fontAlgn="base" latinLnBrk="0" hangingPunct="1">
                        <a:lnSpc>
                          <a:spcPct val="50000"/>
                        </a:lnSpc>
                        <a:spcBef>
                          <a:spcPct val="0"/>
                        </a:spcBef>
                        <a:spcAft>
                          <a:spcPct val="0"/>
                        </a:spcAft>
                        <a:buClrTx/>
                        <a:buSzTx/>
                        <a:buFontTx/>
                        <a:buNone/>
                        <a:tabLst>
                          <a:tab pos="4500563" algn="l"/>
                        </a:tabLst>
                      </a:pPr>
                      <a:r>
                        <a:rPr kumimoji="0" lang="en-GB" altLang="en-US" sz="1400" b="1" i="1" u="none" strike="noStrike" cap="none" normalizeH="0" baseline="0" dirty="0" smtClean="0">
                          <a:ln>
                            <a:noFill/>
                          </a:ln>
                          <a:solidFill>
                            <a:srgbClr val="FF0000"/>
                          </a:solidFill>
                          <a:effectLst/>
                          <a:latin typeface="Lato"/>
                          <a:ea typeface="MS PGothic" pitchFamily="34" charset="-128"/>
                        </a:rPr>
                        <a:t>+55.8%</a:t>
                      </a:r>
                    </a:p>
                  </a:txBody>
                  <a:tcPr marL="66817" marR="66817" marT="0" marB="0" anchor="ctr" horzOverflow="overflow">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073186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3A9AF46-3E10-44FA-97E5-E8F482202D9A}" type="slidenum">
              <a:rPr lang="en-GB" smtClean="0"/>
              <a:pPr/>
              <a:t>16</a:t>
            </a:fld>
            <a:endParaRPr lang="en-GB"/>
          </a:p>
        </p:txBody>
      </p:sp>
      <p:sp>
        <p:nvSpPr>
          <p:cNvPr id="4" name="Title 3"/>
          <p:cNvSpPr>
            <a:spLocks noGrp="1"/>
          </p:cNvSpPr>
          <p:nvPr>
            <p:ph type="title"/>
          </p:nvPr>
        </p:nvSpPr>
        <p:spPr>
          <a:xfrm>
            <a:off x="837282" y="297455"/>
            <a:ext cx="8306718" cy="465910"/>
          </a:xfrm>
        </p:spPr>
        <p:txBody>
          <a:bodyPr>
            <a:normAutofit fontScale="90000"/>
          </a:bodyPr>
          <a:lstStyle/>
          <a:p>
            <a:pPr fontAlgn="auto">
              <a:spcAft>
                <a:spcPts val="0"/>
              </a:spcAft>
              <a:defRPr/>
            </a:pPr>
            <a:r>
              <a:rPr lang="en-GB" altLang="en-US" b="1" dirty="0" smtClean="0">
                <a:solidFill>
                  <a:schemeClr val="accent1"/>
                </a:solidFill>
              </a:rPr>
              <a:t>Momart</a:t>
            </a:r>
            <a:r>
              <a:rPr lang="en-GB" altLang="en-US" dirty="0">
                <a:solidFill>
                  <a:schemeClr val="accent1"/>
                </a:solidFill>
              </a:rPr>
              <a:t> </a:t>
            </a:r>
            <a:r>
              <a:rPr lang="en-GB" altLang="en-US" dirty="0" smtClean="0">
                <a:solidFill>
                  <a:schemeClr val="accent1"/>
                </a:solidFill>
              </a:rPr>
              <a:t>: </a:t>
            </a:r>
            <a:r>
              <a:rPr lang="en-GB" sz="2700" b="1" dirty="0" smtClean="0">
                <a:solidFill>
                  <a:schemeClr val="accent1"/>
                </a:solidFill>
              </a:rPr>
              <a:t>Leyton Units now 81% full – 19k sq ft to let   </a:t>
            </a:r>
            <a:endParaRPr lang="en-GB" altLang="en-US" sz="2700" b="1" dirty="0">
              <a:solidFill>
                <a:schemeClr val="accent1"/>
              </a:solidFill>
            </a:endParaRPr>
          </a:p>
        </p:txBody>
      </p:sp>
      <p:pic>
        <p:nvPicPr>
          <p:cNvPr id="4099" name="Picture 3"/>
          <p:cNvPicPr>
            <a:picLocks noGrp="1" noChangeAspect="1" noChangeArrowheads="1"/>
          </p:cNvPicPr>
          <p:nvPr>
            <p:ph type="pic" sz="quarter" idx="13"/>
          </p:nvPr>
        </p:nvPicPr>
        <p:blipFill>
          <a:blip r:embed="rId2">
            <a:extLst>
              <a:ext uri="{28A0092B-C50C-407E-A947-70E740481C1C}">
                <a14:useLocalDpi xmlns:a14="http://schemas.microsoft.com/office/drawing/2010/main" val="0"/>
              </a:ext>
            </a:extLst>
          </a:blip>
          <a:srcRect b="-15"/>
          <a:stretch>
            <a:fillRect/>
          </a:stretch>
        </p:blipFill>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56404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3A9AF46-3E10-44FA-97E5-E8F482202D9A}" type="slidenum">
              <a:rPr lang="en-GB" smtClean="0"/>
              <a:pPr/>
              <a:t>17</a:t>
            </a:fld>
            <a:endParaRPr lang="en-GB" dirty="0"/>
          </a:p>
        </p:txBody>
      </p:sp>
      <p:sp>
        <p:nvSpPr>
          <p:cNvPr id="4" name="Title 3"/>
          <p:cNvSpPr>
            <a:spLocks noGrp="1"/>
          </p:cNvSpPr>
          <p:nvPr>
            <p:ph type="title"/>
          </p:nvPr>
        </p:nvSpPr>
        <p:spPr/>
        <p:txBody>
          <a:bodyPr>
            <a:normAutofit fontScale="90000"/>
          </a:bodyPr>
          <a:lstStyle/>
          <a:p>
            <a:pPr fontAlgn="auto">
              <a:spcAft>
                <a:spcPts val="0"/>
              </a:spcAft>
              <a:defRPr/>
            </a:pPr>
            <a:r>
              <a:rPr lang="en-GB" altLang="en-US" b="1" dirty="0" smtClean="0">
                <a:solidFill>
                  <a:schemeClr val="accent1"/>
                </a:solidFill>
              </a:rPr>
              <a:t>Gosport Ferry (PHFC)</a:t>
            </a:r>
            <a:endParaRPr lang="en-GB" altLang="en-US" b="1" dirty="0">
              <a:solidFill>
                <a:schemeClr val="accent1"/>
              </a:solidFill>
            </a:endParaRPr>
          </a:p>
        </p:txBody>
      </p:sp>
      <p:pic>
        <p:nvPicPr>
          <p:cNvPr id="8" name="Picture 10"/>
          <p:cNvPicPr>
            <a:picLocks noGrp="1" noChangeAspect="1" noChangeArrowheads="1"/>
          </p:cNvPicPr>
          <p:nvPr>
            <p:ph type="pic" sz="quarter" idx="13"/>
          </p:nvPr>
        </p:nvPicPr>
        <p:blipFill>
          <a:blip r:embed="rId2" cstate="print">
            <a:extLst>
              <a:ext uri="{28A0092B-C50C-407E-A947-70E740481C1C}">
                <a14:useLocalDpi xmlns:a14="http://schemas.microsoft.com/office/drawing/2010/main" val="0"/>
              </a:ext>
            </a:extLst>
          </a:blip>
          <a:srcRect t="3544" b="3544"/>
          <a:stretch>
            <a:fillRect/>
          </a:stretch>
        </p:blipFill>
        <p:spPr bwMode="auto">
          <a:xfrm>
            <a:off x="141514" y="1284684"/>
            <a:ext cx="8686800" cy="5436791"/>
          </a:xfrm>
          <a:prstGeom prst="rect">
            <a:avLst/>
          </a:prstGeom>
          <a:noFill/>
          <a:ln w="9525">
            <a:noFill/>
            <a:miter lim="800000"/>
            <a:headEnd/>
            <a:tailEnd/>
          </a:ln>
        </p:spPr>
      </p:pic>
    </p:spTree>
    <p:extLst>
      <p:ext uri="{BB962C8B-B14F-4D97-AF65-F5344CB8AC3E}">
        <p14:creationId xmlns:p14="http://schemas.microsoft.com/office/powerpoint/2010/main" val="34554937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A9AF46-3E10-44FA-97E5-E8F482202D9A}" type="slidenum">
              <a:rPr lang="en-GB" smtClean="0"/>
              <a:pPr/>
              <a:t>18</a:t>
            </a:fld>
            <a:endParaRPr lang="en-GB"/>
          </a:p>
        </p:txBody>
      </p:sp>
      <p:sp>
        <p:nvSpPr>
          <p:cNvPr id="3" name="Title 2"/>
          <p:cNvSpPr>
            <a:spLocks noGrp="1"/>
          </p:cNvSpPr>
          <p:nvPr>
            <p:ph type="title"/>
          </p:nvPr>
        </p:nvSpPr>
        <p:spPr/>
        <p:txBody>
          <a:bodyPr>
            <a:normAutofit fontScale="90000"/>
          </a:bodyPr>
          <a:lstStyle/>
          <a:p>
            <a:r>
              <a:rPr lang="en-GB" altLang="en-US" b="1" dirty="0">
                <a:solidFill>
                  <a:schemeClr val="accent1"/>
                </a:solidFill>
              </a:rPr>
              <a:t>Gosport Ferry </a:t>
            </a:r>
            <a:r>
              <a:rPr lang="en-GB" altLang="en-US" b="1" dirty="0" smtClean="0">
                <a:solidFill>
                  <a:schemeClr val="accent1"/>
                </a:solidFill>
              </a:rPr>
              <a:t>(PHFC) – Trading P&amp;L </a:t>
            </a:r>
            <a:endParaRPr lang="en-GB" dirty="0"/>
          </a:p>
        </p:txBody>
      </p:sp>
      <p:graphicFrame>
        <p:nvGraphicFramePr>
          <p:cNvPr id="6" name="Table Placeholder 5"/>
          <p:cNvGraphicFramePr>
            <a:graphicFrameLocks noGrp="1"/>
          </p:cNvGraphicFramePr>
          <p:nvPr>
            <p:ph type="tbl" sz="quarter" idx="13"/>
            <p:extLst>
              <p:ext uri="{D42A27DB-BD31-4B8C-83A1-F6EECF244321}">
                <p14:modId xmlns:p14="http://schemas.microsoft.com/office/powerpoint/2010/main" val="2222258136"/>
              </p:ext>
            </p:extLst>
          </p:nvPr>
        </p:nvGraphicFramePr>
        <p:xfrm>
          <a:off x="325438" y="1160203"/>
          <a:ext cx="7904163" cy="5495361"/>
        </p:xfrm>
        <a:graphic>
          <a:graphicData uri="http://schemas.openxmlformats.org/drawingml/2006/table">
            <a:tbl>
              <a:tblPr/>
              <a:tblGrid>
                <a:gridCol w="3563100"/>
                <a:gridCol w="1447021"/>
                <a:gridCol w="1447021"/>
                <a:gridCol w="1447021"/>
              </a:tblGrid>
              <a:tr h="527791">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tab pos="4500563" algn="l"/>
                        </a:tabLst>
                      </a:pPr>
                      <a:r>
                        <a:rPr kumimoji="0" lang="en-GB" altLang="en-US" sz="1600" b="1" i="0" u="none" strike="noStrike" cap="none" normalizeH="0" baseline="0" dirty="0" smtClean="0">
                          <a:ln>
                            <a:noFill/>
                          </a:ln>
                          <a:solidFill>
                            <a:srgbClr val="004273"/>
                          </a:solidFill>
                          <a:effectLst/>
                          <a:latin typeface="+mn-lt"/>
                          <a:ea typeface="MS PGothic" pitchFamily="34" charset="-128"/>
                        </a:rPr>
                        <a:t> Revenues</a:t>
                      </a:r>
                    </a:p>
                    <a:p>
                      <a:pPr marL="0" marR="0" lvl="0" indent="0" algn="l" defTabSz="914400" rtl="0" eaLnBrk="1" fontAlgn="base" latinLnBrk="0" hangingPunct="1">
                        <a:lnSpc>
                          <a:spcPct val="115000"/>
                        </a:lnSpc>
                        <a:spcBef>
                          <a:spcPct val="0"/>
                        </a:spcBef>
                        <a:spcAft>
                          <a:spcPct val="0"/>
                        </a:spcAft>
                        <a:buClrTx/>
                        <a:buSzTx/>
                        <a:buFontTx/>
                        <a:buNone/>
                        <a:tabLst>
                          <a:tab pos="4500563" algn="l"/>
                        </a:tabLst>
                      </a:pPr>
                      <a:endParaRPr kumimoji="0" lang="en-GB" altLang="en-US" sz="1600" b="1" i="0" u="none" strike="noStrike" cap="none" normalizeH="0" baseline="0" dirty="0" smtClean="0">
                        <a:ln>
                          <a:noFill/>
                        </a:ln>
                        <a:solidFill>
                          <a:srgbClr val="004273"/>
                        </a:solidFill>
                        <a:effectLst/>
                        <a:latin typeface="+mn-lt"/>
                        <a:ea typeface="MS PGothic" pitchFamily="34" charset="-128"/>
                      </a:endParaRPr>
                    </a:p>
                  </a:txBody>
                  <a:tcPr marL="66806" marR="66806" marT="0" marB="0"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tab pos="4500563" algn="l"/>
                        </a:tabLst>
                      </a:pPr>
                      <a:r>
                        <a:rPr kumimoji="0" lang="en-GB" altLang="en-US" sz="1600" b="1" i="0" u="none" strike="noStrike" cap="none" normalizeH="0" baseline="0" dirty="0" smtClean="0">
                          <a:ln>
                            <a:noFill/>
                          </a:ln>
                          <a:solidFill>
                            <a:srgbClr val="004273"/>
                          </a:solidFill>
                          <a:effectLst/>
                          <a:latin typeface="+mn-lt"/>
                          <a:ea typeface="MS PGothic" pitchFamily="34" charset="-128"/>
                        </a:rPr>
                        <a:t> 2019</a:t>
                      </a:r>
                    </a:p>
                    <a:p>
                      <a:pPr marL="0" marR="0" lvl="0" indent="0" algn="ctr" defTabSz="914400" rtl="0" eaLnBrk="1" fontAlgn="base" latinLnBrk="0" hangingPunct="1">
                        <a:lnSpc>
                          <a:spcPct val="115000"/>
                        </a:lnSpc>
                        <a:spcBef>
                          <a:spcPct val="0"/>
                        </a:spcBef>
                        <a:spcAft>
                          <a:spcPct val="0"/>
                        </a:spcAft>
                        <a:buClrTx/>
                        <a:buSzTx/>
                        <a:buFontTx/>
                        <a:buNone/>
                        <a:tabLst>
                          <a:tab pos="4500563" algn="l"/>
                        </a:tabLst>
                      </a:pPr>
                      <a:r>
                        <a:rPr kumimoji="0" lang="en-GB" altLang="en-US" sz="1600" b="1" i="0" u="none" strike="noStrike" cap="none" normalizeH="0" baseline="0" dirty="0" smtClean="0">
                          <a:ln>
                            <a:noFill/>
                          </a:ln>
                          <a:solidFill>
                            <a:srgbClr val="004273"/>
                          </a:solidFill>
                          <a:effectLst/>
                          <a:latin typeface="+mn-lt"/>
                          <a:ea typeface="MS PGothic" pitchFamily="34" charset="-128"/>
                        </a:rPr>
                        <a:t>£ million</a:t>
                      </a:r>
                    </a:p>
                  </a:txBody>
                  <a:tcPr marL="66806" marR="6680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a:noFill/>
                    </a:lnB>
                    <a:lnTlToBr>
                      <a:noFill/>
                    </a:lnTlToBr>
                    <a:lnBlToTr>
                      <a:noFill/>
                    </a:lnBlToTr>
                    <a:solidFill>
                      <a:srgbClr val="FFFFCC"/>
                    </a:solid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tab pos="4500563" algn="l"/>
                        </a:tabLst>
                      </a:pPr>
                      <a:r>
                        <a:rPr kumimoji="0" lang="en-GB" altLang="en-US" sz="1600" b="0" i="0" u="none" strike="noStrike" cap="none" normalizeH="0" baseline="0" dirty="0" smtClean="0">
                          <a:ln>
                            <a:noFill/>
                          </a:ln>
                          <a:solidFill>
                            <a:srgbClr val="004273"/>
                          </a:solidFill>
                          <a:effectLst/>
                          <a:latin typeface="+mn-lt"/>
                          <a:ea typeface="MS PGothic" pitchFamily="34" charset="-128"/>
                        </a:rPr>
                        <a:t> 2018</a:t>
                      </a:r>
                    </a:p>
                    <a:p>
                      <a:pPr marL="0" marR="0" lvl="0" indent="0" algn="ctr" defTabSz="914400" rtl="0" eaLnBrk="1" fontAlgn="base" latinLnBrk="0" hangingPunct="1">
                        <a:lnSpc>
                          <a:spcPct val="115000"/>
                        </a:lnSpc>
                        <a:spcBef>
                          <a:spcPct val="0"/>
                        </a:spcBef>
                        <a:spcAft>
                          <a:spcPct val="0"/>
                        </a:spcAft>
                        <a:buClrTx/>
                        <a:buSzTx/>
                        <a:buFontTx/>
                        <a:buNone/>
                        <a:tabLst>
                          <a:tab pos="4500563" algn="l"/>
                        </a:tabLst>
                      </a:pPr>
                      <a:r>
                        <a:rPr kumimoji="0" lang="en-GB" altLang="en-US" sz="1600" b="0" i="0" u="none" strike="noStrike" cap="none" normalizeH="0" baseline="0" dirty="0" smtClean="0">
                          <a:ln>
                            <a:noFill/>
                          </a:ln>
                          <a:solidFill>
                            <a:srgbClr val="004273"/>
                          </a:solidFill>
                          <a:effectLst/>
                          <a:latin typeface="+mn-lt"/>
                          <a:ea typeface="MS PGothic" pitchFamily="34" charset="-128"/>
                        </a:rPr>
                        <a:t>£ million</a:t>
                      </a:r>
                    </a:p>
                  </a:txBody>
                  <a:tcPr marL="66806" marR="6680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tab pos="4500563" algn="l"/>
                        </a:tabLst>
                      </a:pPr>
                      <a:r>
                        <a:rPr kumimoji="0" lang="en-GB" altLang="en-US" sz="1600" b="1" i="0" u="none" strike="noStrike" cap="none" normalizeH="0" baseline="0" dirty="0" smtClean="0">
                          <a:ln>
                            <a:noFill/>
                          </a:ln>
                          <a:solidFill>
                            <a:srgbClr val="FF0000"/>
                          </a:solidFill>
                          <a:effectLst/>
                          <a:latin typeface="+mn-lt"/>
                          <a:ea typeface="MS PGothic" pitchFamily="34" charset="-128"/>
                        </a:rPr>
                        <a:t>Change</a:t>
                      </a:r>
                    </a:p>
                    <a:p>
                      <a:pPr marL="0" marR="0" lvl="0" indent="0" algn="ctr" defTabSz="914400" rtl="0" eaLnBrk="1" fontAlgn="base" latinLnBrk="0" hangingPunct="1">
                        <a:lnSpc>
                          <a:spcPct val="115000"/>
                        </a:lnSpc>
                        <a:spcBef>
                          <a:spcPct val="0"/>
                        </a:spcBef>
                        <a:spcAft>
                          <a:spcPct val="0"/>
                        </a:spcAft>
                        <a:buClrTx/>
                        <a:buSzTx/>
                        <a:buFontTx/>
                        <a:buNone/>
                        <a:tabLst>
                          <a:tab pos="4500563" algn="l"/>
                        </a:tabLst>
                      </a:pPr>
                      <a:r>
                        <a:rPr kumimoji="0" lang="en-GB" altLang="en-US" sz="1600" b="1" i="0" u="none" strike="noStrike" cap="none" normalizeH="0" baseline="0" dirty="0" smtClean="0">
                          <a:ln>
                            <a:noFill/>
                          </a:ln>
                          <a:solidFill>
                            <a:srgbClr val="FF0000"/>
                          </a:solidFill>
                          <a:effectLst/>
                          <a:latin typeface="+mn-lt"/>
                          <a:ea typeface="MS PGothic" pitchFamily="34" charset="-128"/>
                        </a:rPr>
                        <a:t>%</a:t>
                      </a:r>
                    </a:p>
                  </a:txBody>
                  <a:tcPr marL="66806" marR="66806" marT="0" marB="0"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a:noFill/>
                    </a:lnB>
                    <a:lnTlToBr>
                      <a:noFill/>
                    </a:lnTlToBr>
                    <a:lnBlToTr>
                      <a:noFill/>
                    </a:lnBlToTr>
                    <a:noFill/>
                  </a:tcPr>
                </a:tc>
              </a:tr>
              <a:tr h="527791">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tab pos="4500563" algn="l"/>
                        </a:tabLst>
                      </a:pPr>
                      <a:endParaRPr kumimoji="0" lang="en-GB" altLang="en-US" sz="1600" b="1" i="0" u="none" strike="noStrike" cap="none" normalizeH="0" baseline="0" dirty="0" smtClean="0">
                        <a:ln>
                          <a:noFill/>
                        </a:ln>
                        <a:solidFill>
                          <a:srgbClr val="004273"/>
                        </a:solidFill>
                        <a:effectLst/>
                        <a:latin typeface="+mn-lt"/>
                        <a:ea typeface="MS PGothic" pitchFamily="34" charset="-128"/>
                      </a:endParaRPr>
                    </a:p>
                    <a:p>
                      <a:pPr marL="0" marR="0" lvl="0" indent="0" algn="l" defTabSz="914400" rtl="0" eaLnBrk="1" fontAlgn="base" latinLnBrk="0" hangingPunct="1">
                        <a:lnSpc>
                          <a:spcPct val="115000"/>
                        </a:lnSpc>
                        <a:spcBef>
                          <a:spcPct val="0"/>
                        </a:spcBef>
                        <a:spcAft>
                          <a:spcPct val="0"/>
                        </a:spcAft>
                        <a:buClrTx/>
                        <a:buSzTx/>
                        <a:buFontTx/>
                        <a:buNone/>
                        <a:tabLst>
                          <a:tab pos="4500563" algn="l"/>
                        </a:tabLst>
                      </a:pPr>
                      <a:r>
                        <a:rPr kumimoji="0" lang="en-GB" altLang="en-US" sz="1600" b="1" i="0" u="none" strike="noStrike" cap="none" normalizeH="0" baseline="0" dirty="0" smtClean="0">
                          <a:ln>
                            <a:noFill/>
                          </a:ln>
                          <a:solidFill>
                            <a:srgbClr val="004273"/>
                          </a:solidFill>
                          <a:effectLst/>
                          <a:latin typeface="+mn-lt"/>
                          <a:ea typeface="MS PGothic" pitchFamily="34" charset="-128"/>
                        </a:rPr>
                        <a:t>Ferry fares</a:t>
                      </a:r>
                    </a:p>
                  </a:txBody>
                  <a:tcPr marL="66806" marR="66806" marT="0" marB="0"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altLang="en-US" sz="1600" b="1" i="0" u="none" strike="noStrike" kern="1200" cap="none" normalizeH="0" baseline="0" dirty="0" smtClean="0">
                          <a:ln>
                            <a:noFill/>
                          </a:ln>
                          <a:solidFill>
                            <a:srgbClr val="004273"/>
                          </a:solidFill>
                          <a:effectLst/>
                          <a:latin typeface="+mn-lt"/>
                          <a:ea typeface="MS PGothic" pitchFamily="34" charset="-128"/>
                          <a:cs typeface="+mn-cs"/>
                        </a:rPr>
                        <a:t>4.15</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rgbClr val="FFFFCC"/>
                    </a:solid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altLang="en-US" sz="1600" b="0" i="0" u="none" strike="noStrike" kern="1200" cap="none" normalizeH="0" baseline="0" dirty="0" smtClean="0">
                          <a:ln>
                            <a:noFill/>
                          </a:ln>
                          <a:solidFill>
                            <a:srgbClr val="004273"/>
                          </a:solidFill>
                          <a:effectLst/>
                          <a:latin typeface="+mn-lt"/>
                          <a:ea typeface="MS PGothic" pitchFamily="34" charset="-128"/>
                          <a:cs typeface="+mn-cs"/>
                        </a:rPr>
                        <a:t>4.14</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endParaRPr kumimoji="0" lang="en-GB" altLang="en-US" sz="1600" b="1" i="1" u="none" strike="noStrike" cap="none" normalizeH="0" baseline="0" dirty="0" smtClean="0">
                        <a:ln>
                          <a:noFill/>
                        </a:ln>
                        <a:solidFill>
                          <a:srgbClr val="FF0000"/>
                        </a:solidFill>
                        <a:effectLst/>
                        <a:latin typeface="+mn-lt"/>
                        <a:ea typeface="MS PGothic" pitchFamily="34" charset="-128"/>
                      </a:endParaRPr>
                    </a:p>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altLang="en-US" sz="1600" b="1" i="1" u="none" strike="noStrike" cap="none" normalizeH="0" baseline="0" dirty="0" smtClean="0">
                          <a:ln>
                            <a:noFill/>
                          </a:ln>
                          <a:solidFill>
                            <a:srgbClr val="FF0000"/>
                          </a:solidFill>
                          <a:effectLst/>
                          <a:latin typeface="+mn-lt"/>
                          <a:ea typeface="MS PGothic" pitchFamily="34" charset="-128"/>
                        </a:rPr>
                        <a:t>0.3</a:t>
                      </a:r>
                    </a:p>
                  </a:txBody>
                  <a:tcPr marL="66806" marR="66806" marT="0" marB="0"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a:noFill/>
                    </a:lnT>
                    <a:lnB>
                      <a:noFill/>
                    </a:lnB>
                    <a:lnTlToBr>
                      <a:noFill/>
                    </a:lnTlToBr>
                    <a:lnBlToTr>
                      <a:noFill/>
                    </a:lnBlToTr>
                    <a:noFill/>
                  </a:tcPr>
                </a:tc>
              </a:tr>
              <a:tr h="263896">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tab pos="4500563" algn="l"/>
                        </a:tabLst>
                      </a:pPr>
                      <a:r>
                        <a:rPr kumimoji="0" lang="en-GB" altLang="en-US" sz="1600" b="1" i="0" u="none" strike="noStrike" cap="none" normalizeH="0" baseline="0" dirty="0" smtClean="0">
                          <a:ln>
                            <a:noFill/>
                          </a:ln>
                          <a:solidFill>
                            <a:srgbClr val="004273"/>
                          </a:solidFill>
                          <a:effectLst/>
                          <a:latin typeface="+mn-lt"/>
                          <a:ea typeface="MS PGothic" pitchFamily="34" charset="-128"/>
                        </a:rPr>
                        <a:t>Other revenue </a:t>
                      </a:r>
                    </a:p>
                  </a:txBody>
                  <a:tcPr marL="66806" marR="66806" marT="0" marB="0"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altLang="en-US" sz="1600" b="1" i="0" u="none" strike="noStrike" kern="1200" cap="none" normalizeH="0" baseline="0" dirty="0" smtClean="0">
                          <a:ln>
                            <a:noFill/>
                          </a:ln>
                          <a:solidFill>
                            <a:srgbClr val="004273"/>
                          </a:solidFill>
                          <a:effectLst/>
                          <a:latin typeface="+mn-lt"/>
                          <a:ea typeface="MS PGothic" pitchFamily="34" charset="-128"/>
                          <a:cs typeface="+mn-cs"/>
                        </a:rPr>
                        <a:t>0.22</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31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altLang="en-US" sz="1600" b="0" i="0" u="none" strike="noStrike" kern="1200" cap="none" normalizeH="0" baseline="0" dirty="0" smtClean="0">
                          <a:ln>
                            <a:noFill/>
                          </a:ln>
                          <a:solidFill>
                            <a:srgbClr val="004273"/>
                          </a:solidFill>
                          <a:effectLst/>
                          <a:latin typeface="+mn-lt"/>
                          <a:ea typeface="MS PGothic" pitchFamily="34" charset="-128"/>
                          <a:cs typeface="+mn-cs"/>
                        </a:rPr>
                        <a:t>0.21</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altLang="en-US" sz="1600" b="1" i="1" u="none" strike="noStrike" cap="none" normalizeH="0" baseline="0" dirty="0" smtClean="0">
                          <a:ln>
                            <a:noFill/>
                          </a:ln>
                          <a:solidFill>
                            <a:srgbClr val="FF0000"/>
                          </a:solidFill>
                          <a:effectLst/>
                          <a:latin typeface="+mn-lt"/>
                          <a:ea typeface="MS PGothic" pitchFamily="34" charset="-128"/>
                        </a:rPr>
                        <a:t>2.4</a:t>
                      </a:r>
                    </a:p>
                  </a:txBody>
                  <a:tcPr marL="66806" marR="66806" marT="0" marB="0" anchor="b"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a:noFill/>
                    </a:lnT>
                    <a:lnB w="3175" cap="flat" cmpd="sng" algn="ctr">
                      <a:solidFill>
                        <a:schemeClr val="tx1"/>
                      </a:solidFill>
                      <a:prstDash val="solid"/>
                      <a:round/>
                      <a:headEnd type="none" w="med" len="med"/>
                      <a:tailEnd type="none" w="med" len="med"/>
                    </a:lnB>
                    <a:lnTlToBr>
                      <a:noFill/>
                    </a:lnTlToBr>
                    <a:lnBlToTr>
                      <a:noFill/>
                    </a:lnBlToTr>
                    <a:noFill/>
                  </a:tcPr>
                </a:tc>
              </a:tr>
              <a:tr h="246631">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tab pos="4500563" algn="l"/>
                        </a:tabLst>
                      </a:pPr>
                      <a:r>
                        <a:rPr kumimoji="0" lang="en-GB" altLang="en-US" sz="1800" b="1" i="0" u="none" strike="noStrike" cap="none" normalizeH="0" baseline="0" dirty="0" smtClean="0">
                          <a:ln>
                            <a:noFill/>
                          </a:ln>
                          <a:solidFill>
                            <a:srgbClr val="004273"/>
                          </a:solidFill>
                          <a:effectLst/>
                          <a:latin typeface="+mn-lt"/>
                          <a:ea typeface="MS PGothic" pitchFamily="34" charset="-128"/>
                        </a:rPr>
                        <a:t>Total Revenue </a:t>
                      </a:r>
                    </a:p>
                  </a:txBody>
                  <a:tcPr marL="66806" marR="66806" marT="0" marB="0"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altLang="en-US" sz="1800" b="1" i="0" u="none" strike="noStrike" kern="1200" cap="none" normalizeH="0" baseline="0" dirty="0" smtClean="0">
                          <a:ln>
                            <a:noFill/>
                          </a:ln>
                          <a:solidFill>
                            <a:srgbClr val="004273"/>
                          </a:solidFill>
                          <a:effectLst/>
                          <a:latin typeface="+mn-lt"/>
                          <a:ea typeface="MS PGothic" pitchFamily="34" charset="-128"/>
                          <a:cs typeface="+mn-cs"/>
                        </a:rPr>
                        <a:t>4.37</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altLang="en-US" sz="1800" b="0" i="0" u="none" strike="noStrike" kern="1200" cap="none" normalizeH="0" baseline="0" dirty="0" smtClean="0">
                          <a:ln>
                            <a:noFill/>
                          </a:ln>
                          <a:solidFill>
                            <a:srgbClr val="004273"/>
                          </a:solidFill>
                          <a:effectLst/>
                          <a:latin typeface="+mn-lt"/>
                          <a:ea typeface="MS PGothic" pitchFamily="34" charset="-128"/>
                          <a:cs typeface="+mn-cs"/>
                        </a:rPr>
                        <a:t>4.35</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altLang="en-US" sz="1800" b="1" i="1" u="none" strike="noStrike" cap="none" normalizeH="0" baseline="0" dirty="0" smtClean="0">
                          <a:ln>
                            <a:noFill/>
                          </a:ln>
                          <a:solidFill>
                            <a:srgbClr val="FF0000"/>
                          </a:solidFill>
                          <a:effectLst/>
                          <a:latin typeface="+mn-lt"/>
                          <a:ea typeface="MS PGothic" pitchFamily="34" charset="-128"/>
                        </a:rPr>
                        <a:t>0.4</a:t>
                      </a:r>
                    </a:p>
                  </a:txBody>
                  <a:tcPr marL="66806" marR="66806" marT="0" marB="0" anchor="b"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FF00"/>
                    </a:solidFill>
                  </a:tcPr>
                </a:tc>
              </a:tr>
              <a:tr h="263896">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tab pos="4500563" algn="l"/>
                        </a:tabLst>
                      </a:pPr>
                      <a:endParaRPr kumimoji="0" lang="en-US" altLang="en-US" sz="1600" b="1" i="0" u="none" strike="noStrike" cap="none" normalizeH="0" baseline="0" dirty="0" smtClean="0">
                        <a:ln>
                          <a:noFill/>
                        </a:ln>
                        <a:solidFill>
                          <a:srgbClr val="004273"/>
                        </a:solidFill>
                        <a:effectLst/>
                        <a:latin typeface="+mn-lt"/>
                        <a:ea typeface="MS PGothic" pitchFamily="34" charset="-128"/>
                      </a:endParaRPr>
                    </a:p>
                  </a:txBody>
                  <a:tcPr marL="66806" marR="66806"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endParaRPr kumimoji="0" lang="en-US" altLang="en-US" sz="1600" b="0" i="0" u="none" strike="noStrike" cap="none" normalizeH="0" baseline="0" dirty="0" smtClean="0">
                        <a:ln>
                          <a:noFill/>
                        </a:ln>
                        <a:solidFill>
                          <a:srgbClr val="004273"/>
                        </a:solidFill>
                        <a:effectLst/>
                        <a:latin typeface="+mn-lt"/>
                        <a:ea typeface="MS PGothic" pitchFamily="34" charset="-128"/>
                      </a:endParaRP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endParaRPr kumimoji="0" lang="en-US" altLang="en-US" sz="1600" b="0" i="0" u="none" strike="noStrike" cap="none" normalizeH="0" baseline="0" dirty="0" smtClean="0">
                        <a:ln>
                          <a:noFill/>
                        </a:ln>
                        <a:solidFill>
                          <a:srgbClr val="004273"/>
                        </a:solidFill>
                        <a:effectLst/>
                        <a:latin typeface="+mn-lt"/>
                        <a:ea typeface="MS PGothic" pitchFamily="34" charset="-128"/>
                      </a:endParaRP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tab pos="4500563" algn="l"/>
                        </a:tabLst>
                      </a:pPr>
                      <a:endParaRPr kumimoji="0" lang="en-US" altLang="en-US" sz="1600" b="1" i="1" u="none" strike="noStrike" cap="none" normalizeH="0" baseline="0" dirty="0" smtClean="0">
                        <a:ln>
                          <a:noFill/>
                        </a:ln>
                        <a:solidFill>
                          <a:srgbClr val="FF0000"/>
                        </a:solidFill>
                        <a:effectLst/>
                        <a:latin typeface="+mn-lt"/>
                        <a:ea typeface="MS PGothic" pitchFamily="34" charset="-128"/>
                      </a:endParaRPr>
                    </a:p>
                  </a:txBody>
                  <a:tcPr marL="66806" marR="6680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3896">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tab pos="4500563" algn="l"/>
                        </a:tabLst>
                      </a:pPr>
                      <a:r>
                        <a:rPr kumimoji="0" lang="en-GB" altLang="en-US" sz="1800" b="1" i="0" u="none" strike="noStrike" cap="none" normalizeH="0" baseline="0" dirty="0" smtClean="0">
                          <a:ln>
                            <a:noFill/>
                          </a:ln>
                          <a:solidFill>
                            <a:srgbClr val="004273"/>
                          </a:solidFill>
                          <a:effectLst/>
                          <a:latin typeface="+mn-lt"/>
                          <a:ea typeface="MS PGothic" pitchFamily="34" charset="-128"/>
                        </a:rPr>
                        <a:t>Operating Profit </a:t>
                      </a:r>
                    </a:p>
                  </a:txBody>
                  <a:tcPr marL="66806" marR="66806"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altLang="en-US" sz="1800" b="1" i="0" u="none" strike="noStrike" kern="1200" cap="none" normalizeH="0" baseline="0" dirty="0" smtClean="0">
                          <a:ln>
                            <a:noFill/>
                          </a:ln>
                          <a:solidFill>
                            <a:srgbClr val="004273"/>
                          </a:solidFill>
                          <a:effectLst/>
                          <a:latin typeface="+mn-lt"/>
                          <a:ea typeface="MS PGothic" pitchFamily="34" charset="-128"/>
                          <a:cs typeface="+mn-cs"/>
                        </a:rPr>
                        <a:t>1.08</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altLang="en-US" sz="1800" b="0" i="0" u="none" strike="noStrike" kern="1200" cap="none" normalizeH="0" baseline="0" dirty="0" smtClean="0">
                          <a:ln>
                            <a:noFill/>
                          </a:ln>
                          <a:solidFill>
                            <a:srgbClr val="004273"/>
                          </a:solidFill>
                          <a:effectLst/>
                          <a:latin typeface="+mn-lt"/>
                          <a:ea typeface="MS PGothic" pitchFamily="34" charset="-128"/>
                          <a:cs typeface="+mn-cs"/>
                        </a:rPr>
                        <a:t>1.18</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tab pos="4500563" algn="l"/>
                        </a:tabLst>
                      </a:pPr>
                      <a:r>
                        <a:rPr kumimoji="0" lang="en-GB" altLang="en-US" sz="1800" b="1" i="1" u="none" strike="noStrike" cap="none" normalizeH="0" baseline="0" dirty="0" smtClean="0">
                          <a:ln>
                            <a:noFill/>
                          </a:ln>
                          <a:solidFill>
                            <a:srgbClr val="FF0000"/>
                          </a:solidFill>
                          <a:effectLst/>
                          <a:latin typeface="+mn-lt"/>
                          <a:ea typeface="MS PGothic" pitchFamily="34" charset="-128"/>
                        </a:rPr>
                        <a:t>-8.1</a:t>
                      </a:r>
                    </a:p>
                  </a:txBody>
                  <a:tcPr marL="66806" marR="6680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3896">
                <a:tc>
                  <a:txBody>
                    <a:bodyPr/>
                    <a:lstStyle/>
                    <a:p>
                      <a:pPr marL="0" marR="0" lvl="0" indent="0" algn="l" defTabSz="914400" rtl="0" eaLnBrk="1" fontAlgn="base" latinLnBrk="0" hangingPunct="1">
                        <a:lnSpc>
                          <a:spcPct val="115000"/>
                        </a:lnSpc>
                        <a:spcBef>
                          <a:spcPct val="0"/>
                        </a:spcBef>
                        <a:spcAft>
                          <a:spcPct val="0"/>
                        </a:spcAft>
                        <a:buClrTx/>
                        <a:buSzTx/>
                        <a:buFontTx/>
                        <a:buNone/>
                        <a:tabLst>
                          <a:tab pos="4500563" algn="l"/>
                        </a:tabLst>
                      </a:pPr>
                      <a:r>
                        <a:rPr kumimoji="0" lang="en-GB" altLang="en-US" sz="1600" b="1" i="0" u="none" strike="noStrike" cap="none" normalizeH="0" baseline="0" dirty="0" smtClean="0">
                          <a:ln>
                            <a:noFill/>
                          </a:ln>
                          <a:solidFill>
                            <a:srgbClr val="004273"/>
                          </a:solidFill>
                          <a:effectLst/>
                          <a:latin typeface="+mn-lt"/>
                          <a:ea typeface="MS PGothic" pitchFamily="34" charset="-128"/>
                        </a:rPr>
                        <a:t>Interest received</a:t>
                      </a:r>
                    </a:p>
                  </a:txBody>
                  <a:tcPr marL="66806" marR="66806"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altLang="en-US" sz="1600" b="1" i="0" u="none" strike="noStrike" kern="1200" cap="none" normalizeH="0" baseline="0" dirty="0" smtClean="0">
                          <a:ln>
                            <a:noFill/>
                          </a:ln>
                          <a:solidFill>
                            <a:srgbClr val="004273"/>
                          </a:solidFill>
                          <a:effectLst/>
                          <a:latin typeface="+mn-lt"/>
                          <a:ea typeface="MS PGothic" pitchFamily="34" charset="-128"/>
                          <a:cs typeface="+mn-cs"/>
                        </a:rPr>
                        <a:t>0.01</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altLang="en-US" sz="1600" b="0" i="0" u="none" strike="noStrike" kern="1200" cap="none" normalizeH="0" baseline="0" dirty="0" smtClean="0">
                          <a:ln>
                            <a:noFill/>
                          </a:ln>
                          <a:solidFill>
                            <a:srgbClr val="004273"/>
                          </a:solidFill>
                          <a:effectLst/>
                          <a:latin typeface="+mn-lt"/>
                          <a:ea typeface="MS PGothic" pitchFamily="34" charset="-128"/>
                          <a:cs typeface="+mn-cs"/>
                        </a:rPr>
                        <a:t>0.01</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4500563" algn="l"/>
                        </a:tabLst>
                      </a:pPr>
                      <a:r>
                        <a:rPr kumimoji="0" lang="en-US" altLang="en-US" sz="1600" b="1" i="1" u="none" strike="noStrike" cap="none" normalizeH="0" baseline="0" dirty="0" smtClean="0">
                          <a:ln>
                            <a:noFill/>
                          </a:ln>
                          <a:solidFill>
                            <a:srgbClr val="FF0000"/>
                          </a:solidFill>
                          <a:effectLst/>
                          <a:latin typeface="+mn-lt"/>
                          <a:ea typeface="MS PGothic" pitchFamily="34" charset="-128"/>
                        </a:rPr>
                        <a:t>9.1</a:t>
                      </a:r>
                    </a:p>
                  </a:txBody>
                  <a:tcPr marL="66806" marR="6680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3896">
                <a:tc>
                  <a:txBody>
                    <a:bodyPr/>
                    <a:lstStyle/>
                    <a:p>
                      <a:pPr marL="0" marR="0" lvl="0" indent="0" algn="l" defTabSz="914400" rtl="0" eaLnBrk="1" fontAlgn="base" latinLnBrk="0" hangingPunct="1">
                        <a:lnSpc>
                          <a:spcPct val="115000"/>
                        </a:lnSpc>
                        <a:spcBef>
                          <a:spcPct val="0"/>
                        </a:spcBef>
                        <a:spcAft>
                          <a:spcPct val="0"/>
                        </a:spcAft>
                        <a:buClrTx/>
                        <a:buSzTx/>
                        <a:buFontTx/>
                        <a:buNone/>
                        <a:tabLst>
                          <a:tab pos="4500563" algn="l"/>
                        </a:tabLst>
                      </a:pPr>
                      <a:r>
                        <a:rPr kumimoji="0" lang="en-GB" altLang="en-US" sz="1600" b="1" i="0" u="none" strike="noStrike" cap="none" normalizeH="0" baseline="0" dirty="0" smtClean="0">
                          <a:ln>
                            <a:noFill/>
                          </a:ln>
                          <a:solidFill>
                            <a:srgbClr val="004273"/>
                          </a:solidFill>
                          <a:effectLst/>
                          <a:latin typeface="+mn-lt"/>
                          <a:ea typeface="MS PGothic" pitchFamily="34" charset="-128"/>
                        </a:rPr>
                        <a:t>Boat mortgage loan interest </a:t>
                      </a:r>
                    </a:p>
                  </a:txBody>
                  <a:tcPr marL="66806" marR="66806"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altLang="en-US" sz="1600" b="1" i="0" u="none" strike="noStrike" kern="1200" cap="none" normalizeH="0" baseline="0" dirty="0" smtClean="0">
                          <a:ln>
                            <a:noFill/>
                          </a:ln>
                          <a:solidFill>
                            <a:srgbClr val="004273"/>
                          </a:solidFill>
                          <a:effectLst/>
                          <a:latin typeface="+mn-lt"/>
                          <a:ea typeface="MS PGothic" pitchFamily="34" charset="-128"/>
                          <a:cs typeface="+mn-cs"/>
                        </a:rPr>
                        <a:t>(0.08)</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altLang="en-US" sz="1600" b="0" i="0" u="none" strike="noStrike" kern="1200" cap="none" normalizeH="0" baseline="0" dirty="0" smtClean="0">
                          <a:ln>
                            <a:noFill/>
                          </a:ln>
                          <a:solidFill>
                            <a:srgbClr val="004273"/>
                          </a:solidFill>
                          <a:effectLst/>
                          <a:latin typeface="+mn-lt"/>
                          <a:ea typeface="MS PGothic" pitchFamily="34" charset="-128"/>
                          <a:cs typeface="+mn-cs"/>
                        </a:rPr>
                        <a:t>(0.10)</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4500563" algn="l"/>
                        </a:tabLst>
                      </a:pPr>
                      <a:r>
                        <a:rPr kumimoji="0" lang="en-US" altLang="en-US" sz="1600" b="1" i="1" u="none" strike="noStrike" cap="none" normalizeH="0" baseline="0" dirty="0" smtClean="0">
                          <a:ln>
                            <a:noFill/>
                          </a:ln>
                          <a:solidFill>
                            <a:srgbClr val="FF0000"/>
                          </a:solidFill>
                          <a:effectLst/>
                          <a:latin typeface="+mn-lt"/>
                          <a:ea typeface="MS PGothic" pitchFamily="34" charset="-128"/>
                        </a:rPr>
                        <a:t>-16.8</a:t>
                      </a:r>
                    </a:p>
                  </a:txBody>
                  <a:tcPr marL="66806" marR="6680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3896">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tab pos="4500563" algn="l"/>
                        </a:tabLst>
                      </a:pPr>
                      <a:r>
                        <a:rPr kumimoji="0" lang="en-GB" altLang="en-US" sz="1600" b="1" i="0" u="none" strike="noStrike" cap="none" normalizeH="0" baseline="0" dirty="0" smtClean="0">
                          <a:ln>
                            <a:noFill/>
                          </a:ln>
                          <a:solidFill>
                            <a:srgbClr val="004273"/>
                          </a:solidFill>
                          <a:effectLst/>
                          <a:latin typeface="+mn-lt"/>
                          <a:ea typeface="MS PGothic" pitchFamily="34" charset="-128"/>
                        </a:rPr>
                        <a:t>Pontoon lease finance interest </a:t>
                      </a:r>
                    </a:p>
                  </a:txBody>
                  <a:tcPr marL="66806" marR="66806"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altLang="en-US" sz="1600" b="1" i="0" u="none" strike="noStrike" kern="1200" cap="none" normalizeH="0" baseline="0" dirty="0" smtClean="0">
                          <a:ln>
                            <a:noFill/>
                          </a:ln>
                          <a:solidFill>
                            <a:srgbClr val="004273"/>
                          </a:solidFill>
                          <a:effectLst/>
                          <a:latin typeface="+mn-lt"/>
                          <a:ea typeface="MS PGothic" pitchFamily="34" charset="-128"/>
                          <a:cs typeface="+mn-cs"/>
                        </a:rPr>
                        <a:t>(0.23)</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altLang="en-US" sz="1600" b="0" i="0" u="none" strike="noStrike" kern="1200" cap="none" normalizeH="0" baseline="0" dirty="0" smtClean="0">
                          <a:ln>
                            <a:noFill/>
                          </a:ln>
                          <a:solidFill>
                            <a:srgbClr val="004273"/>
                          </a:solidFill>
                          <a:effectLst/>
                          <a:latin typeface="+mn-lt"/>
                          <a:ea typeface="MS PGothic" pitchFamily="34" charset="-128"/>
                          <a:cs typeface="+mn-cs"/>
                        </a:rPr>
                        <a:t>(0.23)</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tab pos="4500563" algn="l"/>
                        </a:tabLst>
                      </a:pPr>
                      <a:r>
                        <a:rPr kumimoji="0" lang="en-US" altLang="en-US" sz="1600" b="1" i="1" u="none" strike="noStrike" cap="none" normalizeH="0" baseline="0" dirty="0" smtClean="0">
                          <a:ln>
                            <a:noFill/>
                          </a:ln>
                          <a:solidFill>
                            <a:srgbClr val="FF0000"/>
                          </a:solidFill>
                          <a:effectLst/>
                          <a:latin typeface="+mn-lt"/>
                          <a:ea typeface="MS PGothic" pitchFamily="34" charset="-128"/>
                        </a:rPr>
                        <a:t>-0.4</a:t>
                      </a:r>
                    </a:p>
                  </a:txBody>
                  <a:tcPr marL="66806" marR="6680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r>
              <a:tr h="658185">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tab pos="4500563" algn="l"/>
                        </a:tabLst>
                      </a:pPr>
                      <a:r>
                        <a:rPr kumimoji="0" lang="en-GB" altLang="en-US" sz="1800" b="1" i="0" u="none" strike="noStrike" cap="none" normalizeH="0" baseline="0" dirty="0" smtClean="0">
                          <a:ln>
                            <a:noFill/>
                          </a:ln>
                          <a:solidFill>
                            <a:srgbClr val="004273"/>
                          </a:solidFill>
                          <a:effectLst/>
                          <a:latin typeface="+mn-lt"/>
                          <a:ea typeface="MS PGothic" pitchFamily="34" charset="-128"/>
                        </a:rPr>
                        <a:t>Profit before tax </a:t>
                      </a:r>
                    </a:p>
                  </a:txBody>
                  <a:tcPr marL="66806" marR="66806" marT="0" marB="0" anchor="b"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altLang="en-US" sz="1800" b="1" i="0" u="none" strike="noStrike" kern="1200" cap="none" normalizeH="0" baseline="0" dirty="0" smtClean="0">
                          <a:ln>
                            <a:noFill/>
                          </a:ln>
                          <a:solidFill>
                            <a:srgbClr val="004273"/>
                          </a:solidFill>
                          <a:effectLst/>
                          <a:latin typeface="+mn-lt"/>
                          <a:ea typeface="MS PGothic" pitchFamily="34" charset="-128"/>
                          <a:cs typeface="+mn-cs"/>
                        </a:rPr>
                        <a:t>0.78</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 latinLnBrk="0" hangingPunct="1">
                        <a:lnSpc>
                          <a:spcPct val="115000"/>
                        </a:lnSpc>
                        <a:spcBef>
                          <a:spcPct val="0"/>
                        </a:spcBef>
                        <a:spcAft>
                          <a:spcPct val="0"/>
                        </a:spcAft>
                        <a:buClrTx/>
                        <a:buSzTx/>
                        <a:buFontTx/>
                        <a:buNone/>
                        <a:tabLst>
                          <a:tab pos="4500563" algn="l"/>
                        </a:tabLst>
                      </a:pPr>
                      <a:r>
                        <a:rPr kumimoji="0" lang="en-GB" altLang="en-US" sz="1800" b="0" i="0" u="none" strike="noStrike" kern="1200" cap="none" normalizeH="0" baseline="0" dirty="0" smtClean="0">
                          <a:ln>
                            <a:noFill/>
                          </a:ln>
                          <a:solidFill>
                            <a:srgbClr val="004273"/>
                          </a:solidFill>
                          <a:effectLst/>
                          <a:latin typeface="+mn-lt"/>
                          <a:ea typeface="MS PGothic" pitchFamily="34" charset="-128"/>
                          <a:cs typeface="+mn-cs"/>
                        </a:rPr>
                        <a:t>0.86</a:t>
                      </a:r>
                    </a:p>
                  </a:txBody>
                  <a:tcPr marL="0" marR="0"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tab pos="4500563" algn="l"/>
                        </a:tabLst>
                      </a:pPr>
                      <a:endParaRPr kumimoji="0" lang="en-GB" altLang="en-US" sz="1800" b="1" i="1" u="none" strike="noStrike" cap="none" normalizeH="0" baseline="0" dirty="0" smtClean="0">
                        <a:ln>
                          <a:noFill/>
                        </a:ln>
                        <a:solidFill>
                          <a:srgbClr val="FF0000"/>
                        </a:solidFill>
                        <a:effectLst/>
                        <a:latin typeface="+mn-lt"/>
                        <a:ea typeface="MS PGothic" pitchFamily="34" charset="-128"/>
                      </a:endParaRPr>
                    </a:p>
                    <a:p>
                      <a:pPr marL="0" marR="0" lvl="0" indent="0" algn="ctr" defTabSz="914400" rtl="0" eaLnBrk="1" fontAlgn="base" latinLnBrk="0" hangingPunct="1">
                        <a:lnSpc>
                          <a:spcPct val="115000"/>
                        </a:lnSpc>
                        <a:spcBef>
                          <a:spcPct val="0"/>
                        </a:spcBef>
                        <a:spcAft>
                          <a:spcPct val="0"/>
                        </a:spcAft>
                        <a:buClrTx/>
                        <a:buSzTx/>
                        <a:buFontTx/>
                        <a:buNone/>
                        <a:tabLst>
                          <a:tab pos="4500563" algn="l"/>
                        </a:tabLst>
                      </a:pPr>
                      <a:r>
                        <a:rPr kumimoji="0" lang="en-GB" altLang="en-US" sz="1800" b="1" i="1" u="none" strike="noStrike" cap="none" normalizeH="0" baseline="0" dirty="0" smtClean="0">
                          <a:ln>
                            <a:noFill/>
                          </a:ln>
                          <a:solidFill>
                            <a:srgbClr val="FF0000"/>
                          </a:solidFill>
                          <a:effectLst/>
                          <a:latin typeface="+mn-lt"/>
                          <a:ea typeface="MS PGothic" pitchFamily="34" charset="-128"/>
                        </a:rPr>
                        <a:t>-8.8 </a:t>
                      </a:r>
                    </a:p>
                  </a:txBody>
                  <a:tcPr marL="66806" marR="66806" marT="0" marB="0"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FF00"/>
                    </a:solidFill>
                  </a:tcPr>
                </a:tc>
              </a:tr>
              <a:tr h="480339">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tab pos="4500563" algn="l"/>
                        </a:tabLst>
                      </a:pPr>
                      <a:r>
                        <a:rPr kumimoji="0" lang="en-GB" altLang="en-US" sz="1600" b="1" i="0" u="none" strike="noStrike" cap="none" normalizeH="0" baseline="0" dirty="0" smtClean="0">
                          <a:ln>
                            <a:noFill/>
                          </a:ln>
                          <a:solidFill>
                            <a:srgbClr val="004273"/>
                          </a:solidFill>
                          <a:effectLst/>
                          <a:latin typeface="+mn-lt"/>
                          <a:ea typeface="MS PGothic" pitchFamily="34" charset="-128"/>
                        </a:rPr>
                        <a:t>Net margin on revenue  (%)</a:t>
                      </a:r>
                    </a:p>
                  </a:txBody>
                  <a:tcPr marL="66806" marR="66806"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tab pos="4500563" algn="l"/>
                        </a:tabLst>
                      </a:pPr>
                      <a:r>
                        <a:rPr kumimoji="0" lang="en-GB" altLang="en-US" sz="1600" b="1" i="0" u="none" strike="noStrike" cap="none" normalizeH="0" baseline="0" dirty="0" smtClean="0">
                          <a:ln>
                            <a:noFill/>
                          </a:ln>
                          <a:solidFill>
                            <a:srgbClr val="004273"/>
                          </a:solidFill>
                          <a:effectLst/>
                          <a:latin typeface="+mn-lt"/>
                          <a:ea typeface="MS PGothic" pitchFamily="34" charset="-128"/>
                        </a:rPr>
                        <a:t>24.8%</a:t>
                      </a:r>
                    </a:p>
                  </a:txBody>
                  <a:tcPr marL="66806" marR="66806"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tab pos="4500563" algn="l"/>
                        </a:tabLst>
                      </a:pPr>
                      <a:r>
                        <a:rPr kumimoji="0" lang="en-GB" altLang="en-US" sz="1600" b="0" i="0" u="none" strike="noStrike" cap="none" normalizeH="0" baseline="0" dirty="0" smtClean="0">
                          <a:ln>
                            <a:noFill/>
                          </a:ln>
                          <a:solidFill>
                            <a:srgbClr val="004273"/>
                          </a:solidFill>
                          <a:effectLst/>
                          <a:latin typeface="+mn-lt"/>
                          <a:ea typeface="MS PGothic" pitchFamily="34" charset="-128"/>
                        </a:rPr>
                        <a:t>27.1%</a:t>
                      </a:r>
                    </a:p>
                  </a:txBody>
                  <a:tcPr marL="66806" marR="66806"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tab pos="4500563" algn="l"/>
                        </a:tabLst>
                      </a:pPr>
                      <a:endParaRPr kumimoji="0" lang="en-GB" altLang="en-US" sz="1600" b="1" i="1" u="none" strike="noStrike" cap="none" normalizeH="0" baseline="0" dirty="0" smtClean="0">
                        <a:ln>
                          <a:noFill/>
                        </a:ln>
                        <a:solidFill>
                          <a:srgbClr val="FF0000"/>
                        </a:solidFill>
                        <a:effectLst/>
                        <a:latin typeface="+mn-lt"/>
                        <a:ea typeface="MS PGothic" pitchFamily="34" charset="-128"/>
                      </a:endParaRPr>
                    </a:p>
                    <a:p>
                      <a:pPr marL="0" marR="0" lvl="0" indent="0" algn="ctr" defTabSz="914400" rtl="0" eaLnBrk="1" fontAlgn="base" latinLnBrk="0" hangingPunct="1">
                        <a:lnSpc>
                          <a:spcPct val="115000"/>
                        </a:lnSpc>
                        <a:spcBef>
                          <a:spcPct val="0"/>
                        </a:spcBef>
                        <a:spcAft>
                          <a:spcPct val="0"/>
                        </a:spcAft>
                        <a:buClrTx/>
                        <a:buSzTx/>
                        <a:buFontTx/>
                        <a:buNone/>
                        <a:tabLst>
                          <a:tab pos="4500563" algn="l"/>
                        </a:tabLst>
                      </a:pPr>
                      <a:endParaRPr kumimoji="0" lang="en-GB" altLang="en-US" sz="1600" b="1" i="1" u="none" strike="noStrike" cap="none" normalizeH="0" baseline="0" dirty="0" smtClean="0">
                        <a:ln>
                          <a:noFill/>
                        </a:ln>
                        <a:solidFill>
                          <a:srgbClr val="FF0000"/>
                        </a:solidFill>
                        <a:effectLst/>
                        <a:latin typeface="+mn-lt"/>
                        <a:ea typeface="MS PGothic" pitchFamily="34" charset="-128"/>
                      </a:endParaRPr>
                    </a:p>
                    <a:p>
                      <a:pPr marL="0" marR="0" lvl="0" indent="0" algn="ctr" defTabSz="914400" rtl="0" eaLnBrk="1" fontAlgn="base" latinLnBrk="0" hangingPunct="1">
                        <a:lnSpc>
                          <a:spcPct val="115000"/>
                        </a:lnSpc>
                        <a:spcBef>
                          <a:spcPct val="0"/>
                        </a:spcBef>
                        <a:spcAft>
                          <a:spcPct val="0"/>
                        </a:spcAft>
                        <a:buClrTx/>
                        <a:buSzTx/>
                        <a:buFontTx/>
                        <a:buNone/>
                        <a:tabLst>
                          <a:tab pos="4500563" algn="l"/>
                        </a:tabLst>
                      </a:pPr>
                      <a:r>
                        <a:rPr kumimoji="0" lang="en-GB" altLang="en-US" sz="1600" b="1" i="1" u="none" strike="noStrike" cap="none" normalizeH="0" baseline="0" dirty="0" smtClean="0">
                          <a:ln>
                            <a:noFill/>
                          </a:ln>
                          <a:solidFill>
                            <a:srgbClr val="FF0000"/>
                          </a:solidFill>
                          <a:effectLst/>
                          <a:latin typeface="+mn-lt"/>
                          <a:ea typeface="MS PGothic" pitchFamily="34" charset="-128"/>
                        </a:rPr>
                        <a:t>-8.5</a:t>
                      </a:r>
                    </a:p>
                  </a:txBody>
                  <a:tcPr marL="66806" marR="6680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1688">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l" defTabSz="914400" rtl="0" eaLnBrk="1" fontAlgn="base" latinLnBrk="0" hangingPunct="1">
                        <a:lnSpc>
                          <a:spcPct val="115000"/>
                        </a:lnSpc>
                        <a:spcBef>
                          <a:spcPct val="0"/>
                        </a:spcBef>
                        <a:spcAft>
                          <a:spcPct val="0"/>
                        </a:spcAft>
                        <a:buClrTx/>
                        <a:buSzTx/>
                        <a:buFontTx/>
                        <a:buNone/>
                        <a:tabLst>
                          <a:tab pos="4500563" algn="l"/>
                        </a:tabLst>
                      </a:pPr>
                      <a:r>
                        <a:rPr kumimoji="0" lang="en-GB" altLang="en-US" sz="1600" b="1" i="1" u="none" strike="noStrike" cap="none" normalizeH="0" baseline="0" dirty="0" smtClean="0">
                          <a:ln>
                            <a:noFill/>
                          </a:ln>
                          <a:solidFill>
                            <a:schemeClr val="tx1"/>
                          </a:solidFill>
                          <a:effectLst/>
                          <a:latin typeface="+mn-lt"/>
                          <a:ea typeface="MS PGothic" pitchFamily="34" charset="-128"/>
                        </a:rPr>
                        <a:t>Passenger journeys (000s)</a:t>
                      </a:r>
                    </a:p>
                  </a:txBody>
                  <a:tcPr marL="66806" marR="66806"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tab pos="4500563" algn="l"/>
                        </a:tabLst>
                      </a:pPr>
                      <a:r>
                        <a:rPr kumimoji="0" lang="en-GB" altLang="en-US" sz="1600" b="1" i="1" u="none" strike="noStrike" cap="none" normalizeH="0" baseline="0" dirty="0" smtClean="0">
                          <a:ln>
                            <a:noFill/>
                          </a:ln>
                          <a:solidFill>
                            <a:schemeClr val="tx1"/>
                          </a:solidFill>
                          <a:effectLst/>
                          <a:latin typeface="+mn-lt"/>
                          <a:ea typeface="MS PGothic" pitchFamily="34" charset="-128"/>
                        </a:rPr>
                        <a:t>2,556</a:t>
                      </a:r>
                    </a:p>
                  </a:txBody>
                  <a:tcPr marL="66806" marR="66806"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tab pos="4500563" algn="l"/>
                        </a:tabLst>
                      </a:pPr>
                      <a:r>
                        <a:rPr kumimoji="0" lang="en-GB" altLang="en-US" sz="1600" b="0" i="1" u="none" strike="noStrike" cap="none" normalizeH="0" baseline="0" dirty="0" smtClean="0">
                          <a:ln>
                            <a:noFill/>
                          </a:ln>
                          <a:solidFill>
                            <a:schemeClr val="tx1"/>
                          </a:solidFill>
                          <a:effectLst/>
                          <a:latin typeface="+mn-lt"/>
                          <a:ea typeface="MS PGothic" pitchFamily="34" charset="-128"/>
                        </a:rPr>
                        <a:t>2,612</a:t>
                      </a:r>
                    </a:p>
                  </a:txBody>
                  <a:tcPr marL="66806" marR="66806" marT="0" marB="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tabLst>
                          <a:tab pos="4500563" algn="l"/>
                        </a:tabLst>
                        <a:defRPr sz="28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tabLst>
                          <a:tab pos="4500563" algn="l"/>
                        </a:tabLst>
                        <a:defRPr sz="24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tabLst>
                          <a:tab pos="4500563" algn="l"/>
                        </a:tabLst>
                        <a:defRPr sz="20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tabLst>
                          <a:tab pos="4500563" algn="l"/>
                        </a:tabLst>
                        <a:defRPr>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tabLst>
                          <a:tab pos="4500563" algn="l"/>
                        </a:tabLst>
                        <a:defRPr>
                          <a:solidFill>
                            <a:schemeClr val="tx1"/>
                          </a:solidFill>
                          <a:latin typeface="Calibri" pitchFamily="34" charset="0"/>
                          <a:ea typeface="MS PGothic"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tab pos="4500563" algn="l"/>
                        </a:tabLst>
                      </a:pPr>
                      <a:endParaRPr kumimoji="0" lang="en-GB" altLang="en-US" sz="1600" b="1" i="1" u="none" strike="noStrike" cap="none" normalizeH="0" baseline="0" dirty="0" smtClean="0">
                        <a:ln>
                          <a:noFill/>
                        </a:ln>
                        <a:solidFill>
                          <a:srgbClr val="FF0000"/>
                        </a:solidFill>
                        <a:effectLst/>
                        <a:latin typeface="+mn-lt"/>
                        <a:ea typeface="MS PGothic" pitchFamily="34" charset="-128"/>
                      </a:endParaRPr>
                    </a:p>
                    <a:p>
                      <a:pPr marL="0" marR="0" lvl="0" indent="0" algn="ctr" defTabSz="914400" rtl="0" eaLnBrk="1" fontAlgn="base" latinLnBrk="0" hangingPunct="1">
                        <a:lnSpc>
                          <a:spcPct val="115000"/>
                        </a:lnSpc>
                        <a:spcBef>
                          <a:spcPct val="0"/>
                        </a:spcBef>
                        <a:spcAft>
                          <a:spcPct val="0"/>
                        </a:spcAft>
                        <a:buClrTx/>
                        <a:buSzTx/>
                        <a:buFontTx/>
                        <a:buNone/>
                        <a:tabLst>
                          <a:tab pos="4500563" algn="l"/>
                        </a:tabLst>
                      </a:pPr>
                      <a:endParaRPr kumimoji="0" lang="en-GB" altLang="en-US" sz="1600" b="1" i="1" u="none" strike="noStrike" cap="none" normalizeH="0" baseline="0" dirty="0" smtClean="0">
                        <a:ln>
                          <a:noFill/>
                        </a:ln>
                        <a:solidFill>
                          <a:srgbClr val="FF0000"/>
                        </a:solidFill>
                        <a:effectLst/>
                        <a:latin typeface="+mn-lt"/>
                        <a:ea typeface="MS PGothic" pitchFamily="34" charset="-128"/>
                      </a:endParaRPr>
                    </a:p>
                    <a:p>
                      <a:pPr marL="0" marR="0" lvl="0" indent="0" algn="ctr" defTabSz="914400" rtl="0" eaLnBrk="1" fontAlgn="base" latinLnBrk="0" hangingPunct="1">
                        <a:lnSpc>
                          <a:spcPct val="115000"/>
                        </a:lnSpc>
                        <a:spcBef>
                          <a:spcPct val="0"/>
                        </a:spcBef>
                        <a:spcAft>
                          <a:spcPct val="0"/>
                        </a:spcAft>
                        <a:buClrTx/>
                        <a:buSzTx/>
                        <a:buFontTx/>
                        <a:buNone/>
                        <a:tabLst>
                          <a:tab pos="4500563" algn="l"/>
                        </a:tabLst>
                      </a:pPr>
                      <a:r>
                        <a:rPr kumimoji="0" lang="en-GB" altLang="en-US" sz="1600" b="1" i="1" u="none" strike="noStrike" cap="none" normalizeH="0" baseline="0" dirty="0" smtClean="0">
                          <a:ln>
                            <a:noFill/>
                          </a:ln>
                          <a:solidFill>
                            <a:srgbClr val="FF0000"/>
                          </a:solidFill>
                          <a:effectLst/>
                          <a:latin typeface="+mn-lt"/>
                          <a:ea typeface="MS PGothic" pitchFamily="34" charset="-128"/>
                        </a:rPr>
                        <a:t>-2.1</a:t>
                      </a:r>
                    </a:p>
                  </a:txBody>
                  <a:tcPr marL="66806" marR="66806"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456780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928" y="1163495"/>
            <a:ext cx="9065342" cy="5557980"/>
          </a:xfrm>
        </p:spPr>
        <p:txBody>
          <a:bodyPr/>
          <a:lstStyle/>
          <a:p>
            <a:pPr marL="458788" indent="-458788">
              <a:buFont typeface="Wingdings" charset="2"/>
              <a:buChar char="v"/>
            </a:pPr>
            <a:r>
              <a:rPr lang="en-GB" dirty="0">
                <a:ln w="635">
                  <a:noFill/>
                </a:ln>
              </a:rPr>
              <a:t>Ferry revenues </a:t>
            </a:r>
            <a:r>
              <a:rPr lang="en-GB" dirty="0" smtClean="0">
                <a:ln w="635">
                  <a:noFill/>
                </a:ln>
              </a:rPr>
              <a:t>ahead by 0.4% at £4.37m (2018: £4.35m).  </a:t>
            </a:r>
          </a:p>
          <a:p>
            <a:pPr marL="458788" indent="-458788">
              <a:buFont typeface="Wingdings" charset="2"/>
              <a:buChar char="v"/>
            </a:pPr>
            <a:r>
              <a:rPr lang="en-GB" dirty="0" smtClean="0">
                <a:ln w="635">
                  <a:noFill/>
                </a:ln>
              </a:rPr>
              <a:t>Fare rises averaging 3% in June 2018. </a:t>
            </a:r>
            <a:endParaRPr lang="en-GB" dirty="0">
              <a:ln w="635">
                <a:noFill/>
              </a:ln>
            </a:endParaRPr>
          </a:p>
          <a:p>
            <a:pPr marL="915988" lvl="1" indent="-458788">
              <a:lnSpc>
                <a:spcPct val="150000"/>
              </a:lnSpc>
              <a:buClr>
                <a:srgbClr val="58BAB1"/>
              </a:buClr>
              <a:buFont typeface="Wingdings" charset="2"/>
              <a:buChar char="v"/>
            </a:pPr>
            <a:r>
              <a:rPr lang="en-GB" sz="1600" dirty="0" smtClean="0">
                <a:ln w="635">
                  <a:noFill/>
                </a:ln>
                <a:solidFill>
                  <a:srgbClr val="1F2846"/>
                </a:solidFill>
              </a:rPr>
              <a:t>Adult Return fares £3.60 (June 2017: </a:t>
            </a:r>
            <a:r>
              <a:rPr lang="en-GB" sz="1600" dirty="0">
                <a:ln w="635">
                  <a:noFill/>
                </a:ln>
                <a:solidFill>
                  <a:srgbClr val="1F2846"/>
                </a:solidFill>
              </a:rPr>
              <a:t>£</a:t>
            </a:r>
            <a:r>
              <a:rPr lang="en-GB" sz="1600" dirty="0" smtClean="0">
                <a:ln w="635">
                  <a:noFill/>
                </a:ln>
                <a:solidFill>
                  <a:srgbClr val="1F2846"/>
                </a:solidFill>
              </a:rPr>
              <a:t>3.50</a:t>
            </a:r>
            <a:r>
              <a:rPr lang="en-GB" sz="1600" dirty="0">
                <a:ln w="635">
                  <a:noFill/>
                </a:ln>
                <a:solidFill>
                  <a:srgbClr val="1F2846"/>
                </a:solidFill>
              </a:rPr>
              <a:t>) </a:t>
            </a:r>
            <a:r>
              <a:rPr lang="en-GB" sz="1600" dirty="0" smtClean="0">
                <a:ln w="635">
                  <a:noFill/>
                </a:ln>
                <a:solidFill>
                  <a:srgbClr val="1F2846"/>
                </a:solidFill>
              </a:rPr>
              <a:t>( £3.70 from June 2019). </a:t>
            </a:r>
          </a:p>
          <a:p>
            <a:pPr marL="915988" lvl="1" indent="-458788">
              <a:lnSpc>
                <a:spcPct val="150000"/>
              </a:lnSpc>
              <a:buClr>
                <a:srgbClr val="58BAB1"/>
              </a:buClr>
              <a:buFont typeface="Wingdings" charset="2"/>
              <a:buChar char="v"/>
            </a:pPr>
            <a:r>
              <a:rPr lang="en-GB" sz="1600" dirty="0" smtClean="0">
                <a:ln w="635">
                  <a:noFill/>
                </a:ln>
                <a:solidFill>
                  <a:srgbClr val="1F2846"/>
                </a:solidFill>
              </a:rPr>
              <a:t>10 Trip tickets from £1.60 per adult trip (2017-18:  £1.55) (£1.65 from June 2019). </a:t>
            </a:r>
          </a:p>
          <a:p>
            <a:pPr marL="915988" lvl="1" indent="-458788">
              <a:lnSpc>
                <a:spcPct val="150000"/>
              </a:lnSpc>
              <a:buClr>
                <a:srgbClr val="58BAB1"/>
              </a:buClr>
              <a:buFont typeface="Wingdings" charset="2"/>
              <a:buChar char="v"/>
            </a:pPr>
            <a:r>
              <a:rPr lang="en-GB" sz="1600" dirty="0" smtClean="0">
                <a:ln w="635">
                  <a:noFill/>
                </a:ln>
                <a:solidFill>
                  <a:srgbClr val="1F2846"/>
                </a:solidFill>
              </a:rPr>
              <a:t>Promotional fares to </a:t>
            </a:r>
            <a:r>
              <a:rPr lang="en-GB" sz="1600" dirty="0">
                <a:ln w="635">
                  <a:noFill/>
                </a:ln>
                <a:solidFill>
                  <a:srgbClr val="1F2846"/>
                </a:solidFill>
              </a:rPr>
              <a:t>boost demand </a:t>
            </a:r>
            <a:r>
              <a:rPr lang="en-GB" sz="1600" dirty="0" smtClean="0">
                <a:ln w="635">
                  <a:noFill/>
                </a:ln>
                <a:solidFill>
                  <a:srgbClr val="1F2846"/>
                </a:solidFill>
              </a:rPr>
              <a:t>(Bikes </a:t>
            </a:r>
            <a:r>
              <a:rPr lang="en-GB" sz="1600" dirty="0">
                <a:ln w="635">
                  <a:noFill/>
                </a:ln>
                <a:solidFill>
                  <a:srgbClr val="1F2846"/>
                </a:solidFill>
              </a:rPr>
              <a:t>Go Free / Family Saver </a:t>
            </a:r>
            <a:r>
              <a:rPr lang="en-GB" sz="1600" dirty="0" smtClean="0">
                <a:ln w="635">
                  <a:noFill/>
                </a:ln>
                <a:solidFill>
                  <a:srgbClr val="1F2846"/>
                </a:solidFill>
              </a:rPr>
              <a:t>tickets, Park &amp; Float).</a:t>
            </a:r>
          </a:p>
          <a:p>
            <a:pPr marL="915988" lvl="1" indent="-458788">
              <a:lnSpc>
                <a:spcPct val="150000"/>
              </a:lnSpc>
              <a:buClr>
                <a:srgbClr val="58BAB1"/>
              </a:buClr>
              <a:buFont typeface="Wingdings" charset="2"/>
              <a:buChar char="v"/>
            </a:pPr>
            <a:r>
              <a:rPr lang="en-GB" sz="1600" dirty="0" smtClean="0">
                <a:ln w="635">
                  <a:noFill/>
                </a:ln>
                <a:solidFill>
                  <a:srgbClr val="1F2846"/>
                </a:solidFill>
              </a:rPr>
              <a:t>Bikes accounted for 11% of traffic, Military users 4.0%.  </a:t>
            </a:r>
          </a:p>
          <a:p>
            <a:pPr marL="458788" indent="-458788">
              <a:buFont typeface="Wingdings" charset="2"/>
              <a:buChar char="v"/>
            </a:pPr>
            <a:r>
              <a:rPr lang="en-GB" dirty="0" smtClean="0">
                <a:ln w="635">
                  <a:noFill/>
                </a:ln>
              </a:rPr>
              <a:t>2.56m passenger journeys (2018: 2.61m) -2.1%. </a:t>
            </a:r>
          </a:p>
          <a:p>
            <a:pPr marL="458788" indent="-458788">
              <a:buFont typeface="Wingdings" charset="2"/>
              <a:buChar char="v"/>
            </a:pPr>
            <a:r>
              <a:rPr lang="en-GB" dirty="0" smtClean="0">
                <a:ln w="635">
                  <a:noFill/>
                </a:ln>
              </a:rPr>
              <a:t>Slow down in rate of attrition -2.1% vs -3.6% and -4.1% in earlier years. </a:t>
            </a:r>
            <a:endParaRPr lang="en-GB" dirty="0">
              <a:ln w="635">
                <a:noFill/>
              </a:ln>
            </a:endParaRPr>
          </a:p>
          <a:p>
            <a:pPr marL="173038" indent="-458788">
              <a:buFont typeface="Wingdings" charset="2"/>
              <a:buChar char="v"/>
            </a:pPr>
            <a:r>
              <a:rPr lang="en-GB" dirty="0" smtClean="0">
                <a:ln w="635">
                  <a:noFill/>
                </a:ln>
              </a:rPr>
              <a:t>PBT down £</a:t>
            </a:r>
            <a:r>
              <a:rPr lang="en-GB" dirty="0" smtClean="0">
                <a:ln w="635">
                  <a:noFill/>
                </a:ln>
              </a:rPr>
              <a:t>0.08m </a:t>
            </a:r>
            <a:r>
              <a:rPr lang="en-GB" dirty="0" smtClean="0">
                <a:ln w="635">
                  <a:noFill/>
                </a:ln>
              </a:rPr>
              <a:t>(-9%) at </a:t>
            </a:r>
            <a:r>
              <a:rPr lang="en-GB" dirty="0">
                <a:ln w="635">
                  <a:noFill/>
                </a:ln>
              </a:rPr>
              <a:t>£</a:t>
            </a:r>
            <a:r>
              <a:rPr lang="en-GB" dirty="0" smtClean="0">
                <a:ln w="635">
                  <a:noFill/>
                </a:ln>
              </a:rPr>
              <a:t>0.78m </a:t>
            </a:r>
            <a:r>
              <a:rPr lang="en-GB" dirty="0">
                <a:ln w="635">
                  <a:noFill/>
                </a:ln>
              </a:rPr>
              <a:t>(</a:t>
            </a:r>
            <a:r>
              <a:rPr lang="en-GB" dirty="0" smtClean="0">
                <a:ln w="635">
                  <a:noFill/>
                </a:ln>
              </a:rPr>
              <a:t>2018: </a:t>
            </a:r>
            <a:r>
              <a:rPr lang="en-GB" dirty="0">
                <a:ln w="635">
                  <a:noFill/>
                </a:ln>
              </a:rPr>
              <a:t>£</a:t>
            </a:r>
            <a:r>
              <a:rPr lang="en-GB" dirty="0" smtClean="0">
                <a:ln w="635">
                  <a:noFill/>
                </a:ln>
              </a:rPr>
              <a:t>0.86m). </a:t>
            </a:r>
            <a:endParaRPr lang="en-GB" dirty="0">
              <a:ln w="635">
                <a:noFill/>
              </a:ln>
            </a:endParaRPr>
          </a:p>
          <a:p>
            <a:pPr marL="458788" indent="-458788">
              <a:buFont typeface="Wingdings" charset="2"/>
              <a:buChar char="v"/>
            </a:pPr>
            <a:r>
              <a:rPr lang="en-GB" dirty="0" smtClean="0">
                <a:ln w="635">
                  <a:noFill/>
                </a:ln>
              </a:rPr>
              <a:t>Underlying cash flow strong. </a:t>
            </a:r>
          </a:p>
          <a:p>
            <a:pPr marL="458788" indent="-458788">
              <a:buFont typeface="Wingdings" charset="2"/>
              <a:buChar char="v"/>
            </a:pPr>
            <a:r>
              <a:rPr lang="en-GB" b="1" dirty="0" smtClean="0">
                <a:ln w="635">
                  <a:noFill/>
                </a:ln>
              </a:rPr>
              <a:t>Outlook</a:t>
            </a:r>
            <a:r>
              <a:rPr lang="en-GB" dirty="0" smtClean="0">
                <a:ln w="635">
                  <a:noFill/>
                </a:ln>
              </a:rPr>
              <a:t>  </a:t>
            </a:r>
            <a:r>
              <a:rPr lang="en-GB" dirty="0">
                <a:ln w="635">
                  <a:noFill/>
                </a:ln>
              </a:rPr>
              <a:t>– </a:t>
            </a:r>
            <a:r>
              <a:rPr lang="en-GB" dirty="0" smtClean="0">
                <a:ln w="635">
                  <a:noFill/>
                </a:ln>
              </a:rPr>
              <a:t> Arrival of 2</a:t>
            </a:r>
            <a:r>
              <a:rPr lang="en-GB" baseline="30000" dirty="0" smtClean="0">
                <a:ln w="635">
                  <a:noFill/>
                </a:ln>
              </a:rPr>
              <a:t>nd</a:t>
            </a:r>
            <a:r>
              <a:rPr lang="en-GB" dirty="0" smtClean="0">
                <a:ln w="635">
                  <a:noFill/>
                </a:ln>
              </a:rPr>
              <a:t> </a:t>
            </a:r>
            <a:r>
              <a:rPr lang="en-GB" dirty="0">
                <a:ln w="635">
                  <a:noFill/>
                </a:ln>
              </a:rPr>
              <a:t>carrier </a:t>
            </a:r>
            <a:r>
              <a:rPr lang="en-GB" dirty="0" smtClean="0">
                <a:ln w="635">
                  <a:noFill/>
                </a:ln>
              </a:rPr>
              <a:t>,Prince </a:t>
            </a:r>
            <a:r>
              <a:rPr lang="en-GB" dirty="0">
                <a:ln w="635">
                  <a:noFill/>
                </a:ln>
              </a:rPr>
              <a:t>of Wales in </a:t>
            </a:r>
            <a:r>
              <a:rPr lang="en-GB" dirty="0" smtClean="0">
                <a:ln w="635">
                  <a:noFill/>
                </a:ln>
              </a:rPr>
              <a:t>late 2019. Steady redevelopment </a:t>
            </a:r>
            <a:r>
              <a:rPr lang="en-GB" dirty="0">
                <a:ln w="635">
                  <a:noFill/>
                </a:ln>
              </a:rPr>
              <a:t>of </a:t>
            </a:r>
            <a:r>
              <a:rPr lang="en-GB" dirty="0" smtClean="0">
                <a:ln w="635">
                  <a:noFill/>
                </a:ln>
              </a:rPr>
              <a:t>former MoD </a:t>
            </a:r>
            <a:r>
              <a:rPr lang="en-GB" dirty="0">
                <a:ln w="635">
                  <a:noFill/>
                </a:ln>
              </a:rPr>
              <a:t>sites and </a:t>
            </a:r>
            <a:r>
              <a:rPr lang="en-GB" dirty="0" smtClean="0">
                <a:ln w="635">
                  <a:noFill/>
                </a:ln>
              </a:rPr>
              <a:t>infrastructure over medium term.</a:t>
            </a:r>
            <a:endParaRPr lang="en-GB" dirty="0">
              <a:ln w="635">
                <a:noFill/>
              </a:ln>
            </a:endParaRPr>
          </a:p>
        </p:txBody>
      </p:sp>
      <p:sp>
        <p:nvSpPr>
          <p:cNvPr id="3" name="Slide Number Placeholder 2"/>
          <p:cNvSpPr>
            <a:spLocks noGrp="1"/>
          </p:cNvSpPr>
          <p:nvPr>
            <p:ph type="sldNum" sz="quarter" idx="12"/>
          </p:nvPr>
        </p:nvSpPr>
        <p:spPr/>
        <p:txBody>
          <a:bodyPr/>
          <a:lstStyle/>
          <a:p>
            <a:fld id="{63A9AF46-3E10-44FA-97E5-E8F482202D9A}" type="slidenum">
              <a:rPr lang="en-GB" smtClean="0"/>
              <a:pPr/>
              <a:t>19</a:t>
            </a:fld>
            <a:endParaRPr lang="en-GB" dirty="0"/>
          </a:p>
        </p:txBody>
      </p:sp>
      <p:sp>
        <p:nvSpPr>
          <p:cNvPr id="4" name="Title 3"/>
          <p:cNvSpPr>
            <a:spLocks noGrp="1"/>
          </p:cNvSpPr>
          <p:nvPr>
            <p:ph type="title"/>
          </p:nvPr>
        </p:nvSpPr>
        <p:spPr>
          <a:xfrm>
            <a:off x="837282" y="276969"/>
            <a:ext cx="7849518" cy="465910"/>
          </a:xfrm>
        </p:spPr>
        <p:txBody>
          <a:bodyPr>
            <a:normAutofit fontScale="90000"/>
          </a:bodyPr>
          <a:lstStyle/>
          <a:p>
            <a:pPr fontAlgn="auto">
              <a:spcAft>
                <a:spcPts val="0"/>
              </a:spcAft>
              <a:defRPr/>
            </a:pPr>
            <a:r>
              <a:rPr lang="en-GB" altLang="en-US" b="1" dirty="0" smtClean="0">
                <a:solidFill>
                  <a:schemeClr val="accent1"/>
                </a:solidFill>
              </a:rPr>
              <a:t>Gosport Ferry </a:t>
            </a:r>
            <a:r>
              <a:rPr lang="en-GB" altLang="en-US" dirty="0" smtClean="0">
                <a:solidFill>
                  <a:schemeClr val="accent1"/>
                </a:solidFill>
              </a:rPr>
              <a:t>:  </a:t>
            </a:r>
            <a:r>
              <a:rPr lang="en-GB" altLang="en-US" sz="2700" b="1" dirty="0" smtClean="0">
                <a:solidFill>
                  <a:schemeClr val="accent1"/>
                </a:solidFill>
              </a:rPr>
              <a:t>Year </a:t>
            </a:r>
            <a:r>
              <a:rPr lang="en-GB" altLang="en-US" sz="2700" b="1" dirty="0">
                <a:solidFill>
                  <a:schemeClr val="accent1"/>
                </a:solidFill>
              </a:rPr>
              <a:t>ended 31 March </a:t>
            </a:r>
            <a:r>
              <a:rPr lang="en-GB" altLang="en-US" sz="2700" b="1" dirty="0" smtClean="0">
                <a:solidFill>
                  <a:schemeClr val="accent1"/>
                </a:solidFill>
              </a:rPr>
              <a:t>2019 </a:t>
            </a:r>
            <a:endParaRPr lang="en-GB" altLang="en-US" sz="2700" b="1" dirty="0">
              <a:solidFill>
                <a:schemeClr val="accent1"/>
              </a:solidFill>
            </a:endParaRPr>
          </a:p>
        </p:txBody>
      </p:sp>
    </p:spTree>
    <p:extLst>
      <p:ext uri="{BB962C8B-B14F-4D97-AF65-F5344CB8AC3E}">
        <p14:creationId xmlns:p14="http://schemas.microsoft.com/office/powerpoint/2010/main" val="1524991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914400"/>
            <a:ext cx="9065342" cy="5807075"/>
          </a:xfrm>
        </p:spPr>
        <p:txBody>
          <a:bodyPr/>
          <a:lstStyle/>
          <a:p>
            <a:pPr marL="458788" indent="-458788">
              <a:lnSpc>
                <a:spcPct val="200000"/>
              </a:lnSpc>
              <a:buFont typeface="Wingdings" charset="2"/>
              <a:buChar char="v"/>
            </a:pPr>
            <a:r>
              <a:rPr lang="en-GB" b="1" dirty="0">
                <a:ln w="635">
                  <a:noFill/>
                </a:ln>
              </a:rPr>
              <a:t>Underlying pre tax profits  </a:t>
            </a:r>
            <a:r>
              <a:rPr lang="en-GB" b="1" dirty="0" smtClean="0">
                <a:ln w="635">
                  <a:noFill/>
                </a:ln>
              </a:rPr>
              <a:t>£3.9m </a:t>
            </a:r>
            <a:r>
              <a:rPr lang="en-GB" b="1" dirty="0">
                <a:ln w="635">
                  <a:noFill/>
                </a:ln>
              </a:rPr>
              <a:t>(</a:t>
            </a:r>
            <a:r>
              <a:rPr lang="en-GB" b="1" dirty="0" smtClean="0">
                <a:ln w="635">
                  <a:noFill/>
                </a:ln>
              </a:rPr>
              <a:t>2018: £3.2m) + 19% </a:t>
            </a:r>
          </a:p>
          <a:p>
            <a:pPr marL="915988" lvl="1" indent="-458788">
              <a:lnSpc>
                <a:spcPct val="150000"/>
              </a:lnSpc>
              <a:buFont typeface="Wingdings" charset="2"/>
              <a:buChar char="v"/>
            </a:pPr>
            <a:r>
              <a:rPr lang="en-GB" b="1" dirty="0" smtClean="0">
                <a:ln w="635">
                  <a:noFill/>
                </a:ln>
              </a:rPr>
              <a:t>FIC</a:t>
            </a:r>
            <a:r>
              <a:rPr lang="en-GB" dirty="0" smtClean="0">
                <a:ln w="635">
                  <a:noFill/>
                </a:ln>
              </a:rPr>
              <a:t>: Profits up 12% to £1.50m </a:t>
            </a:r>
            <a:r>
              <a:rPr lang="en-GB" dirty="0" smtClean="0"/>
              <a:t>(2018 : £1.34m) - medium term prospects encouraging. </a:t>
            </a:r>
            <a:endParaRPr lang="en-GB" dirty="0" smtClean="0">
              <a:ln w="635">
                <a:noFill/>
              </a:ln>
            </a:endParaRPr>
          </a:p>
          <a:p>
            <a:pPr marL="915988" lvl="1" indent="-458788">
              <a:buFont typeface="Wingdings" charset="2"/>
              <a:buChar char="v"/>
            </a:pPr>
            <a:r>
              <a:rPr lang="en-GB" b="1" dirty="0" smtClean="0">
                <a:ln w="635">
                  <a:noFill/>
                </a:ln>
              </a:rPr>
              <a:t>Momart</a:t>
            </a:r>
            <a:r>
              <a:rPr lang="en-GB" dirty="0" smtClean="0">
                <a:ln w="635">
                  <a:noFill/>
                </a:ln>
              </a:rPr>
              <a:t>: Continued strong growth – PBT up 51% to £1.57m (2018 £1.04m) – helped by non-recurring </a:t>
            </a:r>
            <a:r>
              <a:rPr lang="en-GB" dirty="0">
                <a:ln w="635">
                  <a:noFill/>
                </a:ln>
              </a:rPr>
              <a:t>£0.2m release </a:t>
            </a:r>
            <a:r>
              <a:rPr lang="en-GB" dirty="0" smtClean="0">
                <a:ln w="635">
                  <a:noFill/>
                </a:ln>
              </a:rPr>
              <a:t>of provision.  </a:t>
            </a:r>
          </a:p>
          <a:p>
            <a:pPr marL="915988" lvl="1" indent="-458788">
              <a:lnSpc>
                <a:spcPct val="150000"/>
              </a:lnSpc>
              <a:buFont typeface="Wingdings" charset="2"/>
              <a:buChar char="v"/>
            </a:pPr>
            <a:r>
              <a:rPr lang="en-GB" b="1" dirty="0" smtClean="0">
                <a:ln w="635">
                  <a:noFill/>
                </a:ln>
              </a:rPr>
              <a:t>PHFC</a:t>
            </a:r>
            <a:r>
              <a:rPr lang="en-GB" dirty="0" smtClean="0">
                <a:ln w="635">
                  <a:noFill/>
                </a:ln>
              </a:rPr>
              <a:t>: Profits lower by £0.08m to  £0.78m </a:t>
            </a:r>
            <a:r>
              <a:rPr lang="en-GB" dirty="0" smtClean="0"/>
              <a:t>- on stable revenues – strong cash flow.</a:t>
            </a:r>
            <a:endParaRPr lang="en-GB" dirty="0">
              <a:ln w="635">
                <a:noFill/>
              </a:ln>
            </a:endParaRPr>
          </a:p>
          <a:p>
            <a:pPr marL="458788" indent="-458788">
              <a:buFont typeface="Wingdings" charset="2"/>
              <a:buChar char="v"/>
            </a:pPr>
            <a:r>
              <a:rPr lang="en-GB" b="1" dirty="0" smtClean="0">
                <a:ln w="635">
                  <a:noFill/>
                </a:ln>
              </a:rPr>
              <a:t>Reported </a:t>
            </a:r>
            <a:r>
              <a:rPr lang="en-GB" b="1" dirty="0">
                <a:ln w="635">
                  <a:noFill/>
                </a:ln>
              </a:rPr>
              <a:t>PBT </a:t>
            </a:r>
            <a:r>
              <a:rPr lang="en-GB" b="1" dirty="0" smtClean="0">
                <a:ln w="635">
                  <a:noFill/>
                </a:ln>
              </a:rPr>
              <a:t>£3.9m </a:t>
            </a:r>
            <a:r>
              <a:rPr lang="en-GB" b="1" dirty="0">
                <a:ln w="635">
                  <a:noFill/>
                </a:ln>
              </a:rPr>
              <a:t>(</a:t>
            </a:r>
            <a:r>
              <a:rPr lang="en-GB" b="1" dirty="0" smtClean="0">
                <a:ln w="635">
                  <a:noFill/>
                </a:ln>
              </a:rPr>
              <a:t>2018: £3.3m</a:t>
            </a:r>
            <a:r>
              <a:rPr lang="en-GB" b="1" dirty="0">
                <a:ln w="635">
                  <a:noFill/>
                </a:ln>
              </a:rPr>
              <a:t>) </a:t>
            </a:r>
            <a:endParaRPr lang="en-GB" b="1" dirty="0" smtClean="0">
              <a:ln w="635">
                <a:noFill/>
              </a:ln>
            </a:endParaRPr>
          </a:p>
          <a:p>
            <a:pPr marL="285750" indent="-285750">
              <a:buFont typeface="Wingdings" panose="05000000000000000000" pitchFamily="2" charset="2"/>
              <a:buChar char="v"/>
              <a:defRPr/>
            </a:pPr>
            <a:r>
              <a:rPr lang="en-IE" dirty="0" smtClean="0">
                <a:ln w="635">
                  <a:noFill/>
                </a:ln>
              </a:rPr>
              <a:t>   </a:t>
            </a:r>
            <a:r>
              <a:rPr lang="en-IE" b="1" dirty="0" smtClean="0">
                <a:ln w="635">
                  <a:noFill/>
                </a:ln>
              </a:rPr>
              <a:t>Diluted EPS </a:t>
            </a:r>
            <a:r>
              <a:rPr lang="en-IE" b="1" dirty="0">
                <a:ln w="635">
                  <a:noFill/>
                </a:ln>
              </a:rPr>
              <a:t>on underlying </a:t>
            </a:r>
            <a:r>
              <a:rPr lang="en-IE" b="1" dirty="0" smtClean="0">
                <a:ln w="635">
                  <a:noFill/>
                </a:ln>
              </a:rPr>
              <a:t>profits + 20% to 24.1p </a:t>
            </a:r>
            <a:r>
              <a:rPr lang="en-IE" dirty="0" smtClean="0">
                <a:ln w="635">
                  <a:noFill/>
                </a:ln>
              </a:rPr>
              <a:t>(2018: 19.7p</a:t>
            </a:r>
            <a:r>
              <a:rPr lang="en-IE" dirty="0">
                <a:ln w="635">
                  <a:noFill/>
                </a:ln>
              </a:rPr>
              <a:t>) </a:t>
            </a:r>
          </a:p>
          <a:p>
            <a:pPr marL="458788" indent="-458788">
              <a:buFont typeface="Wingdings" charset="2"/>
              <a:buChar char="v"/>
              <a:defRPr/>
            </a:pPr>
            <a:r>
              <a:rPr lang="en-IE" b="1" dirty="0" smtClean="0">
                <a:ln w="635">
                  <a:noFill/>
                </a:ln>
              </a:rPr>
              <a:t>Final dividend 3.35p proposed +11.6% </a:t>
            </a:r>
            <a:r>
              <a:rPr lang="en-IE" dirty="0" smtClean="0">
                <a:ln w="635">
                  <a:noFill/>
                </a:ln>
              </a:rPr>
              <a:t>(Full year 5.0p ( 2018: 4.5p)) </a:t>
            </a:r>
          </a:p>
          <a:p>
            <a:pPr marL="458788" indent="-458788">
              <a:lnSpc>
                <a:spcPct val="100000"/>
              </a:lnSpc>
              <a:buFont typeface="Wingdings" charset="2"/>
              <a:buChar char="v"/>
              <a:defRPr/>
            </a:pPr>
            <a:r>
              <a:rPr lang="en-GB" b="1" dirty="0" smtClean="0">
                <a:ln w="635">
                  <a:noFill/>
                </a:ln>
              </a:rPr>
              <a:t>Cash </a:t>
            </a:r>
            <a:r>
              <a:rPr lang="en-GB" b="1" dirty="0">
                <a:ln w="635">
                  <a:noFill/>
                </a:ln>
              </a:rPr>
              <a:t>balances  </a:t>
            </a:r>
            <a:r>
              <a:rPr lang="en-GB" b="1" dirty="0" smtClean="0">
                <a:ln w="635">
                  <a:noFill/>
                </a:ln>
              </a:rPr>
              <a:t>£6.2m </a:t>
            </a:r>
            <a:r>
              <a:rPr lang="en-GB" dirty="0" smtClean="0">
                <a:ln w="635">
                  <a:noFill/>
                </a:ln>
              </a:rPr>
              <a:t>(2018: £17.0m) following £20m Leyton property purchase in December 2018.</a:t>
            </a:r>
          </a:p>
          <a:p>
            <a:pPr marL="458788" indent="-458788">
              <a:lnSpc>
                <a:spcPct val="100000"/>
              </a:lnSpc>
              <a:buFont typeface="Wingdings" charset="2"/>
              <a:buChar char="v"/>
              <a:defRPr/>
            </a:pPr>
            <a:r>
              <a:rPr lang="en-GB" b="1" dirty="0" smtClean="0">
                <a:ln w="635">
                  <a:noFill/>
                </a:ln>
              </a:rPr>
              <a:t>Bank debt £12.8m </a:t>
            </a:r>
            <a:r>
              <a:rPr lang="en-GB" dirty="0" smtClean="0">
                <a:ln w="635">
                  <a:noFill/>
                </a:ln>
              </a:rPr>
              <a:t>(2018: £3.3m) – incl £10m property related loan now being replaced by committed long term mortgage facilities of £13.9m. </a:t>
            </a:r>
          </a:p>
          <a:p>
            <a:pPr marL="458788" indent="-458788">
              <a:lnSpc>
                <a:spcPct val="100000"/>
              </a:lnSpc>
              <a:buFont typeface="Wingdings" charset="2"/>
              <a:buChar char="v"/>
              <a:defRPr/>
            </a:pPr>
            <a:r>
              <a:rPr lang="en-GB" b="1" dirty="0" smtClean="0">
                <a:ln w="635">
                  <a:noFill/>
                </a:ln>
              </a:rPr>
              <a:t>Outlook -  Steady underlying growth in near term + encouraging </a:t>
            </a:r>
            <a:r>
              <a:rPr lang="en-GB" b="1" dirty="0">
                <a:ln w="635">
                  <a:noFill/>
                </a:ln>
              </a:rPr>
              <a:t>medium term outlook </a:t>
            </a:r>
            <a:r>
              <a:rPr lang="en-GB" b="1" dirty="0" smtClean="0">
                <a:ln w="635">
                  <a:noFill/>
                </a:ln>
              </a:rPr>
              <a:t>from oil and infrastructure </a:t>
            </a:r>
            <a:r>
              <a:rPr lang="en-GB" b="1" dirty="0">
                <a:ln w="635">
                  <a:noFill/>
                </a:ln>
              </a:rPr>
              <a:t>opportunities in </a:t>
            </a:r>
            <a:r>
              <a:rPr lang="en-GB" b="1" dirty="0" smtClean="0">
                <a:ln w="635">
                  <a:noFill/>
                </a:ln>
              </a:rPr>
              <a:t>Falklands, and storage growth at </a:t>
            </a:r>
            <a:r>
              <a:rPr lang="en-GB" b="1" dirty="0" err="1" smtClean="0">
                <a:ln w="635">
                  <a:noFill/>
                </a:ln>
              </a:rPr>
              <a:t>Momart</a:t>
            </a:r>
            <a:r>
              <a:rPr lang="en-GB" b="1" dirty="0" smtClean="0">
                <a:ln w="635">
                  <a:noFill/>
                </a:ln>
              </a:rPr>
              <a:t>.</a:t>
            </a:r>
            <a:endParaRPr lang="en-US" dirty="0"/>
          </a:p>
        </p:txBody>
      </p:sp>
      <p:sp>
        <p:nvSpPr>
          <p:cNvPr id="3" name="Slide Number Placeholder 2"/>
          <p:cNvSpPr>
            <a:spLocks noGrp="1"/>
          </p:cNvSpPr>
          <p:nvPr>
            <p:ph type="sldNum" sz="quarter" idx="12"/>
          </p:nvPr>
        </p:nvSpPr>
        <p:spPr>
          <a:xfrm>
            <a:off x="8686800" y="6356350"/>
            <a:ext cx="286438" cy="365125"/>
          </a:xfrm>
        </p:spPr>
        <p:txBody>
          <a:bodyPr/>
          <a:lstStyle/>
          <a:p>
            <a:fld id="{63A9AF46-3E10-44FA-97E5-E8F482202D9A}" type="slidenum">
              <a:rPr lang="en-GB" smtClean="0"/>
              <a:pPr/>
              <a:t>2</a:t>
            </a:fld>
            <a:endParaRPr lang="en-GB" dirty="0"/>
          </a:p>
        </p:txBody>
      </p:sp>
      <p:sp>
        <p:nvSpPr>
          <p:cNvPr id="4" name="Title 3"/>
          <p:cNvSpPr>
            <a:spLocks noGrp="1"/>
          </p:cNvSpPr>
          <p:nvPr>
            <p:ph type="title"/>
          </p:nvPr>
        </p:nvSpPr>
        <p:spPr/>
        <p:txBody>
          <a:bodyPr>
            <a:noAutofit/>
          </a:bodyPr>
          <a:lstStyle/>
          <a:p>
            <a:r>
              <a:rPr lang="en-US" sz="2900" b="1" dirty="0" smtClean="0">
                <a:solidFill>
                  <a:schemeClr val="accent1"/>
                </a:solidFill>
              </a:rPr>
              <a:t>Results Overview</a:t>
            </a:r>
            <a:r>
              <a:rPr lang="en-US" sz="2900" dirty="0" smtClean="0">
                <a:solidFill>
                  <a:schemeClr val="accent1"/>
                </a:solidFill>
              </a:rPr>
              <a:t> : </a:t>
            </a:r>
            <a:r>
              <a:rPr lang="en-US" sz="2000" b="1" dirty="0" smtClean="0">
                <a:solidFill>
                  <a:schemeClr val="accent1"/>
                </a:solidFill>
              </a:rPr>
              <a:t>Year ended 31 March 2019 </a:t>
            </a:r>
            <a:endParaRPr lang="en-US" sz="2000" b="1" dirty="0">
              <a:solidFill>
                <a:schemeClr val="accent1"/>
              </a:solidFill>
            </a:endParaRPr>
          </a:p>
        </p:txBody>
      </p:sp>
    </p:spTree>
    <p:extLst>
      <p:ext uri="{BB962C8B-B14F-4D97-AF65-F5344CB8AC3E}">
        <p14:creationId xmlns:p14="http://schemas.microsoft.com/office/powerpoint/2010/main" val="17962220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3A9AF46-3E10-44FA-97E5-E8F482202D9A}" type="slidenum">
              <a:rPr lang="en-GB" smtClean="0"/>
              <a:pPr/>
              <a:t>20</a:t>
            </a:fld>
            <a:endParaRPr lang="en-GB" dirty="0"/>
          </a:p>
        </p:txBody>
      </p:sp>
      <p:sp>
        <p:nvSpPr>
          <p:cNvPr id="4" name="Title 3"/>
          <p:cNvSpPr>
            <a:spLocks noGrp="1"/>
          </p:cNvSpPr>
          <p:nvPr>
            <p:ph type="title"/>
          </p:nvPr>
        </p:nvSpPr>
        <p:spPr/>
        <p:txBody>
          <a:bodyPr>
            <a:normAutofit fontScale="90000"/>
          </a:bodyPr>
          <a:lstStyle/>
          <a:p>
            <a:pPr fontAlgn="auto">
              <a:spcAft>
                <a:spcPts val="0"/>
              </a:spcAft>
              <a:defRPr/>
            </a:pPr>
            <a:r>
              <a:rPr lang="en-GB" altLang="en-US" b="1" dirty="0" smtClean="0">
                <a:solidFill>
                  <a:schemeClr val="accent1"/>
                </a:solidFill>
              </a:rPr>
              <a:t>Gosport Ferry (PHFC) </a:t>
            </a:r>
            <a:endParaRPr lang="en-GB" altLang="en-US" b="1" dirty="0">
              <a:solidFill>
                <a:schemeClr val="accent1"/>
              </a:solidFill>
            </a:endParaRPr>
          </a:p>
        </p:txBody>
      </p:sp>
      <p:pic>
        <p:nvPicPr>
          <p:cNvPr id="5122" name="Picture 2"/>
          <p:cNvPicPr>
            <a:picLocks noGrp="1" noChangeAspect="1" noChangeArrowheads="1"/>
          </p:cNvPicPr>
          <p:nvPr>
            <p:ph type="pic" sz="quarter" idx="13"/>
          </p:nvPr>
        </p:nvPicPr>
        <p:blipFill>
          <a:blip r:embed="rId2" cstate="print">
            <a:extLst>
              <a:ext uri="{28A0092B-C50C-407E-A947-70E740481C1C}">
                <a14:useLocalDpi xmlns:a14="http://schemas.microsoft.com/office/drawing/2010/main" val="0"/>
              </a:ext>
            </a:extLst>
          </a:blip>
          <a:srcRect b="-5"/>
          <a:stretch>
            <a:fillRect/>
          </a:stretch>
        </p:blipFill>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94807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6982" y="1130710"/>
            <a:ext cx="8967018" cy="5527542"/>
          </a:xfrm>
        </p:spPr>
        <p:txBody>
          <a:bodyPr/>
          <a:lstStyle/>
          <a:p>
            <a:pPr marL="458788" indent="-458788">
              <a:lnSpc>
                <a:spcPct val="100000"/>
              </a:lnSpc>
            </a:pPr>
            <a:r>
              <a:rPr lang="en-GB" sz="2000" b="1" dirty="0">
                <a:ln w="635">
                  <a:noFill/>
                </a:ln>
              </a:rPr>
              <a:t>Group</a:t>
            </a:r>
            <a:r>
              <a:rPr lang="en-GB" sz="2000" b="1" dirty="0" smtClean="0">
                <a:ln w="635">
                  <a:noFill/>
                </a:ln>
              </a:rPr>
              <a:t>:</a:t>
            </a:r>
          </a:p>
          <a:p>
            <a:pPr marL="458788" indent="-458788">
              <a:lnSpc>
                <a:spcPct val="100000"/>
              </a:lnSpc>
              <a:buFont typeface="Wingdings" panose="05000000000000000000" pitchFamily="2" charset="2"/>
              <a:buChar char="v"/>
            </a:pPr>
            <a:r>
              <a:rPr lang="en-GB" sz="2000" dirty="0" smtClean="0">
                <a:ln w="635">
                  <a:noFill/>
                </a:ln>
              </a:rPr>
              <a:t>Focus on maximising opportunities from existing group operations.  </a:t>
            </a:r>
          </a:p>
          <a:p>
            <a:r>
              <a:rPr lang="en-GB" sz="2000" b="1" dirty="0" smtClean="0">
                <a:ln w="635">
                  <a:noFill/>
                </a:ln>
              </a:rPr>
              <a:t>FIC</a:t>
            </a:r>
            <a:r>
              <a:rPr lang="en-GB" sz="2000" b="1" dirty="0">
                <a:ln w="635">
                  <a:noFill/>
                </a:ln>
              </a:rPr>
              <a:t>:</a:t>
            </a:r>
          </a:p>
          <a:p>
            <a:pPr marL="458788" indent="-458788">
              <a:lnSpc>
                <a:spcPct val="100000"/>
              </a:lnSpc>
              <a:buFont typeface="Wingdings" charset="2"/>
              <a:buChar char="v"/>
            </a:pPr>
            <a:r>
              <a:rPr lang="en-GB" sz="2000" dirty="0" smtClean="0">
                <a:ln w="635">
                  <a:noFill/>
                </a:ln>
              </a:rPr>
              <a:t>Invest in and maintain strength of core business. </a:t>
            </a:r>
          </a:p>
          <a:p>
            <a:pPr marL="458788" indent="-458788">
              <a:lnSpc>
                <a:spcPct val="100000"/>
              </a:lnSpc>
              <a:buFont typeface="Wingdings" charset="2"/>
              <a:buChar char="v"/>
            </a:pPr>
            <a:r>
              <a:rPr lang="en-GB" sz="2000" dirty="0" smtClean="0">
                <a:ln w="635">
                  <a:noFill/>
                </a:ln>
              </a:rPr>
              <a:t>Expand rental portfolio and construction arm. </a:t>
            </a:r>
          </a:p>
          <a:p>
            <a:pPr marL="458788" indent="-458788">
              <a:lnSpc>
                <a:spcPct val="100000"/>
              </a:lnSpc>
              <a:buFont typeface="Wingdings" charset="2"/>
              <a:buChar char="v"/>
            </a:pPr>
            <a:r>
              <a:rPr lang="en-GB" sz="2000" dirty="0" smtClean="0">
                <a:ln w="635">
                  <a:noFill/>
                </a:ln>
              </a:rPr>
              <a:t>Utilise established partnerships to bid for government infrastructure and oil related projects. </a:t>
            </a:r>
          </a:p>
          <a:p>
            <a:pPr marL="458788" indent="-458788">
              <a:lnSpc>
                <a:spcPct val="100000"/>
              </a:lnSpc>
              <a:buFont typeface="Wingdings" charset="2"/>
              <a:buChar char="v"/>
            </a:pPr>
            <a:r>
              <a:rPr lang="en-GB" sz="2000" dirty="0" smtClean="0">
                <a:ln w="635">
                  <a:noFill/>
                </a:ln>
              </a:rPr>
              <a:t>Expand support services offering to develop outsourcing opportunities from government and MoD.</a:t>
            </a:r>
          </a:p>
          <a:p>
            <a:r>
              <a:rPr lang="en-GB" sz="2000" b="1" dirty="0" smtClean="0">
                <a:ln w="635">
                  <a:noFill/>
                </a:ln>
              </a:rPr>
              <a:t>Momart :</a:t>
            </a:r>
            <a:r>
              <a:rPr lang="en-GB" sz="2000" dirty="0" smtClean="0">
                <a:ln w="635">
                  <a:noFill/>
                </a:ln>
              </a:rPr>
              <a:t> </a:t>
            </a:r>
          </a:p>
          <a:p>
            <a:pPr marL="458788" indent="-458788">
              <a:lnSpc>
                <a:spcPct val="100000"/>
              </a:lnSpc>
              <a:buFont typeface="Wingdings" charset="2"/>
              <a:buChar char="v"/>
            </a:pPr>
            <a:r>
              <a:rPr lang="en-GB" sz="2000" dirty="0">
                <a:ln w="635">
                  <a:noFill/>
                </a:ln>
              </a:rPr>
              <a:t>Focus on </a:t>
            </a:r>
            <a:r>
              <a:rPr lang="en-GB" sz="2000" dirty="0" smtClean="0">
                <a:ln w="635">
                  <a:noFill/>
                </a:ln>
              </a:rPr>
              <a:t>filling storage </a:t>
            </a:r>
            <a:r>
              <a:rPr lang="en-GB" sz="2000" dirty="0">
                <a:ln w="635">
                  <a:noFill/>
                </a:ln>
              </a:rPr>
              <a:t>capacity </a:t>
            </a:r>
            <a:r>
              <a:rPr lang="en-GB" sz="2000" dirty="0" smtClean="0">
                <a:ln w="635">
                  <a:noFill/>
                </a:ln>
              </a:rPr>
              <a:t>of £20k sq ft (+ </a:t>
            </a:r>
            <a:r>
              <a:rPr lang="en-GB" sz="2000" dirty="0">
                <a:ln w="635">
                  <a:noFill/>
                </a:ln>
              </a:rPr>
              <a:t>£0.5m pa</a:t>
            </a:r>
            <a:r>
              <a:rPr lang="en-GB" sz="2000" dirty="0" smtClean="0">
                <a:ln w="635">
                  <a:noFill/>
                </a:ln>
              </a:rPr>
              <a:t>).</a:t>
            </a:r>
          </a:p>
          <a:p>
            <a:pPr marL="458788" indent="-458788">
              <a:lnSpc>
                <a:spcPct val="100000"/>
              </a:lnSpc>
              <a:buFont typeface="Wingdings" charset="2"/>
              <a:buChar char="v"/>
            </a:pPr>
            <a:r>
              <a:rPr lang="en-GB" sz="2000" dirty="0" smtClean="0">
                <a:ln w="635">
                  <a:noFill/>
                </a:ln>
              </a:rPr>
              <a:t>Maintain brand reputation as market leader in quality &amp; service. </a:t>
            </a:r>
          </a:p>
          <a:p>
            <a:pPr marL="458788" indent="-458788"/>
            <a:r>
              <a:rPr lang="en-GB" sz="2000" b="1" dirty="0" smtClean="0">
                <a:ln w="635">
                  <a:noFill/>
                </a:ln>
              </a:rPr>
              <a:t>PHFC</a:t>
            </a:r>
            <a:r>
              <a:rPr lang="en-GB" sz="2000" b="1" dirty="0">
                <a:ln w="635">
                  <a:noFill/>
                </a:ln>
              </a:rPr>
              <a:t>:</a:t>
            </a:r>
          </a:p>
          <a:p>
            <a:pPr marL="458788" indent="-458788">
              <a:lnSpc>
                <a:spcPct val="100000"/>
              </a:lnSpc>
              <a:buFont typeface="Wingdings" charset="2"/>
              <a:buChar char="v"/>
            </a:pPr>
            <a:r>
              <a:rPr lang="en-GB" sz="2000" dirty="0">
                <a:ln w="635">
                  <a:noFill/>
                </a:ln>
              </a:rPr>
              <a:t>Maintain </a:t>
            </a:r>
            <a:r>
              <a:rPr lang="en-GB" sz="2000" dirty="0" smtClean="0">
                <a:ln w="635">
                  <a:noFill/>
                </a:ln>
              </a:rPr>
              <a:t>steady </a:t>
            </a:r>
            <a:r>
              <a:rPr lang="en-GB" sz="2000" dirty="0">
                <a:ln w="635">
                  <a:noFill/>
                </a:ln>
              </a:rPr>
              <a:t>profits &amp; strong cash </a:t>
            </a:r>
            <a:r>
              <a:rPr lang="en-GB" sz="2000" dirty="0" smtClean="0">
                <a:ln w="635">
                  <a:noFill/>
                </a:ln>
              </a:rPr>
              <a:t>flow.</a:t>
            </a:r>
            <a:endParaRPr lang="en-GB" sz="2000" dirty="0">
              <a:ln w="635">
                <a:noFill/>
              </a:ln>
            </a:endParaRPr>
          </a:p>
        </p:txBody>
      </p:sp>
      <p:sp>
        <p:nvSpPr>
          <p:cNvPr id="3" name="Slide Number Placeholder 2"/>
          <p:cNvSpPr>
            <a:spLocks noGrp="1"/>
          </p:cNvSpPr>
          <p:nvPr>
            <p:ph type="sldNum" sz="quarter" idx="12"/>
          </p:nvPr>
        </p:nvSpPr>
        <p:spPr/>
        <p:txBody>
          <a:bodyPr/>
          <a:lstStyle/>
          <a:p>
            <a:fld id="{63A9AF46-3E10-44FA-97E5-E8F482202D9A}" type="slidenum">
              <a:rPr lang="en-GB" smtClean="0"/>
              <a:pPr/>
              <a:t>21</a:t>
            </a:fld>
            <a:endParaRPr lang="en-GB"/>
          </a:p>
        </p:txBody>
      </p:sp>
      <p:sp>
        <p:nvSpPr>
          <p:cNvPr id="4" name="Title 3"/>
          <p:cNvSpPr>
            <a:spLocks noGrp="1"/>
          </p:cNvSpPr>
          <p:nvPr>
            <p:ph type="title"/>
          </p:nvPr>
        </p:nvSpPr>
        <p:spPr/>
        <p:txBody>
          <a:bodyPr>
            <a:normAutofit fontScale="90000"/>
          </a:bodyPr>
          <a:lstStyle/>
          <a:p>
            <a:pPr>
              <a:defRPr/>
            </a:pPr>
            <a:r>
              <a:rPr lang="en-GB" altLang="en-US" b="1" dirty="0" smtClean="0">
                <a:solidFill>
                  <a:schemeClr val="accent1"/>
                </a:solidFill>
              </a:rPr>
              <a:t>FIH : Strategy</a:t>
            </a:r>
            <a:endParaRPr lang="en-GB" altLang="en-US" b="1" dirty="0">
              <a:solidFill>
                <a:schemeClr val="accent1"/>
              </a:solidFill>
            </a:endParaRPr>
          </a:p>
        </p:txBody>
      </p:sp>
    </p:spTree>
    <p:extLst>
      <p:ext uri="{BB962C8B-B14F-4D97-AF65-F5344CB8AC3E}">
        <p14:creationId xmlns:p14="http://schemas.microsoft.com/office/powerpoint/2010/main" val="27558264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826" y="691132"/>
            <a:ext cx="8711543" cy="6064527"/>
          </a:xfrm>
        </p:spPr>
        <p:txBody>
          <a:bodyPr/>
          <a:lstStyle/>
          <a:p>
            <a:pPr marL="458788" indent="-458788">
              <a:buFont typeface="Wingdings" charset="2"/>
              <a:buChar char="v"/>
            </a:pPr>
            <a:r>
              <a:rPr lang="en-GB" b="1" dirty="0" smtClean="0">
                <a:ln w="635">
                  <a:noFill/>
                </a:ln>
              </a:rPr>
              <a:t>FIC:</a:t>
            </a:r>
            <a:endParaRPr lang="en-GB" b="1" dirty="0">
              <a:ln w="635">
                <a:noFill/>
              </a:ln>
            </a:endParaRPr>
          </a:p>
          <a:p>
            <a:pPr marL="915988" lvl="1" indent="-458788">
              <a:buClr>
                <a:srgbClr val="58BAB1"/>
              </a:buClr>
              <a:buFont typeface="Wingdings" charset="2"/>
              <a:buChar char="v"/>
            </a:pPr>
            <a:r>
              <a:rPr lang="en-GB" sz="1400" dirty="0" smtClean="0"/>
              <a:t>Record FBS order book and increase in FIC rental portfolio will provide boost in FY 2019-20. </a:t>
            </a:r>
          </a:p>
          <a:p>
            <a:pPr marL="915988" lvl="1" indent="-458788">
              <a:buClr>
                <a:srgbClr val="58BAB1"/>
              </a:buClr>
              <a:buFont typeface="Wingdings" charset="2"/>
              <a:buChar char="v"/>
            </a:pPr>
            <a:r>
              <a:rPr lang="en-GB" sz="1400" dirty="0" smtClean="0"/>
              <a:t>More limited illex squid catch April / May 2019 but no serious impact. </a:t>
            </a:r>
          </a:p>
          <a:p>
            <a:pPr marL="915988" lvl="1" indent="-458788">
              <a:buClr>
                <a:srgbClr val="58BAB1"/>
              </a:buClr>
              <a:buFont typeface="Wingdings" charset="2"/>
              <a:buChar char="v"/>
            </a:pPr>
            <a:r>
              <a:rPr lang="en-GB" sz="1400" dirty="0" smtClean="0"/>
              <a:t>Tenders from Premier Oil for Sea Lion on-shore services expected in H2 2019. </a:t>
            </a:r>
          </a:p>
          <a:p>
            <a:pPr marL="915988" lvl="1" indent="-458788">
              <a:buClr>
                <a:srgbClr val="58BAB1"/>
              </a:buClr>
              <a:buFont typeface="Wingdings" charset="2"/>
              <a:buChar char="v"/>
            </a:pPr>
            <a:r>
              <a:rPr lang="en-GB" sz="1400" dirty="0"/>
              <a:t>Premier </a:t>
            </a:r>
            <a:r>
              <a:rPr lang="en-GB" sz="1400" dirty="0" smtClean="0"/>
              <a:t>seeking </a:t>
            </a:r>
            <a:r>
              <a:rPr lang="en-GB" sz="1400" dirty="0"/>
              <a:t>UK govt backing for loan guarantees </a:t>
            </a:r>
            <a:r>
              <a:rPr lang="en-GB" sz="1400" dirty="0" smtClean="0"/>
              <a:t>in mid </a:t>
            </a:r>
            <a:r>
              <a:rPr lang="en-GB" sz="1400" dirty="0"/>
              <a:t>2019 </a:t>
            </a:r>
            <a:r>
              <a:rPr lang="en-GB" sz="1400" dirty="0" smtClean="0"/>
              <a:t>and ideally farm-in partner.  Final Investment Decision expected late 2019 / early 2020.Outlook for oil price key factor. </a:t>
            </a:r>
          </a:p>
          <a:p>
            <a:pPr marL="915988" lvl="1" indent="-458788">
              <a:buClr>
                <a:srgbClr val="58BAB1"/>
              </a:buClr>
              <a:buFont typeface="Wingdings" charset="2"/>
              <a:buChar char="v"/>
            </a:pPr>
            <a:r>
              <a:rPr lang="en-GB" sz="1400" dirty="0" smtClean="0"/>
              <a:t>FIG tender for new port progressing from June 2019 </a:t>
            </a:r>
          </a:p>
          <a:p>
            <a:pPr marL="915988" lvl="1" indent="-458788">
              <a:buClr>
                <a:srgbClr val="58BAB1"/>
              </a:buClr>
              <a:buFont typeface="Wingdings" charset="2"/>
              <a:buChar char="v"/>
            </a:pPr>
            <a:r>
              <a:rPr lang="en-GB" sz="1400" dirty="0" smtClean="0"/>
              <a:t>New </a:t>
            </a:r>
            <a:r>
              <a:rPr lang="en-GB" sz="1400" dirty="0"/>
              <a:t>air link to </a:t>
            </a:r>
            <a:r>
              <a:rPr lang="en-GB" sz="1400" dirty="0" smtClean="0"/>
              <a:t>Brazil expected November 2019 offers </a:t>
            </a:r>
            <a:r>
              <a:rPr lang="en-GB" sz="1400" dirty="0"/>
              <a:t>prospect of long term development of tourism if </a:t>
            </a:r>
            <a:r>
              <a:rPr lang="en-GB" sz="1400" dirty="0" smtClean="0"/>
              <a:t>sustained.</a:t>
            </a:r>
            <a:endParaRPr lang="en-GB" sz="1400" dirty="0"/>
          </a:p>
          <a:p>
            <a:pPr marL="915988" lvl="1" indent="-458788">
              <a:buClr>
                <a:srgbClr val="58BAB1"/>
              </a:buClr>
              <a:buFont typeface="Wingdings" charset="2"/>
              <a:buChar char="v"/>
            </a:pPr>
            <a:r>
              <a:rPr lang="en-GB" sz="1400" dirty="0" smtClean="0"/>
              <a:t>FIG/ MoD housing and infrastructure projects offer significant opportunities. </a:t>
            </a:r>
            <a:endParaRPr lang="en-GB" sz="1400" dirty="0">
              <a:ln w="635">
                <a:noFill/>
              </a:ln>
              <a:solidFill>
                <a:srgbClr val="1F2846"/>
              </a:solidFill>
            </a:endParaRPr>
          </a:p>
          <a:p>
            <a:pPr marL="458788" indent="-458788">
              <a:buFont typeface="Wingdings" charset="2"/>
              <a:buChar char="v"/>
            </a:pPr>
            <a:r>
              <a:rPr lang="en-GB" b="1" dirty="0" smtClean="0">
                <a:ln w="635">
                  <a:noFill/>
                </a:ln>
              </a:rPr>
              <a:t>Momart</a:t>
            </a:r>
            <a:r>
              <a:rPr lang="en-GB" dirty="0" smtClean="0">
                <a:ln w="635">
                  <a:noFill/>
                </a:ln>
              </a:rPr>
              <a:t> :</a:t>
            </a:r>
          </a:p>
          <a:p>
            <a:pPr marL="915988" lvl="1" indent="-458788">
              <a:buClr>
                <a:srgbClr val="58BAB1"/>
              </a:buClr>
              <a:buFont typeface="Wingdings" charset="2"/>
              <a:buChar char="v"/>
            </a:pPr>
            <a:r>
              <a:rPr lang="en-GB" sz="1400" dirty="0" smtClean="0"/>
              <a:t>Consolidation of performance in 2019-20 after strong growth in 2018-19. </a:t>
            </a:r>
          </a:p>
          <a:p>
            <a:pPr marL="915988" lvl="1" indent="-458788">
              <a:buClr>
                <a:srgbClr val="58BAB1"/>
              </a:buClr>
              <a:buFont typeface="Wingdings" charset="2"/>
              <a:buChar char="v"/>
            </a:pPr>
            <a:r>
              <a:rPr lang="en-GB" sz="1400" dirty="0" smtClean="0"/>
              <a:t>Slower start to 2019-20 as expected, some exposure to disruption from a disorderly Brexit.</a:t>
            </a:r>
          </a:p>
          <a:p>
            <a:pPr marL="915988" lvl="1" indent="-458788">
              <a:buClr>
                <a:srgbClr val="58BAB1"/>
              </a:buClr>
              <a:buFont typeface="Wingdings" charset="2"/>
              <a:buChar char="v"/>
            </a:pPr>
            <a:r>
              <a:rPr lang="en-GB" sz="1400" dirty="0" smtClean="0"/>
              <a:t>Focus on filling new storage facilities to leverage profit growth in medium term.</a:t>
            </a:r>
            <a:endParaRPr lang="en-GB" sz="1400" dirty="0" smtClean="0">
              <a:ln w="635">
                <a:noFill/>
              </a:ln>
              <a:solidFill>
                <a:srgbClr val="1F2846"/>
              </a:solidFill>
            </a:endParaRPr>
          </a:p>
          <a:p>
            <a:pPr marL="458788" indent="-458788">
              <a:buFont typeface="Wingdings" charset="2"/>
              <a:buChar char="v"/>
            </a:pPr>
            <a:r>
              <a:rPr lang="en-GB" b="1" dirty="0" smtClean="0">
                <a:ln w="635">
                  <a:noFill/>
                </a:ln>
              </a:rPr>
              <a:t>PHFC</a:t>
            </a:r>
            <a:r>
              <a:rPr lang="en-GB" dirty="0" smtClean="0">
                <a:ln w="635">
                  <a:noFill/>
                </a:ln>
              </a:rPr>
              <a:t> :   </a:t>
            </a:r>
          </a:p>
          <a:p>
            <a:pPr marL="915988" lvl="1" indent="-458788">
              <a:buClr>
                <a:srgbClr val="58BAB1"/>
              </a:buClr>
              <a:buFont typeface="Wingdings" charset="2"/>
              <a:buChar char="v"/>
            </a:pPr>
            <a:r>
              <a:rPr lang="en-GB" sz="1400" dirty="0" smtClean="0"/>
              <a:t>Steady trading and cash performance expected. </a:t>
            </a:r>
          </a:p>
          <a:p>
            <a:pPr marL="915988" lvl="1" indent="-458788">
              <a:buClr>
                <a:srgbClr val="58BAB1"/>
              </a:buClr>
              <a:buFont typeface="Wingdings" charset="2"/>
              <a:buChar char="v"/>
            </a:pPr>
            <a:r>
              <a:rPr lang="en-GB" sz="1400" dirty="0" smtClean="0">
                <a:ln w="635">
                  <a:noFill/>
                </a:ln>
                <a:solidFill>
                  <a:srgbClr val="1F2846"/>
                </a:solidFill>
              </a:rPr>
              <a:t>Prince of Wales carrier due late 2019 – further expansion of Portsmouth naval base. </a:t>
            </a:r>
          </a:p>
          <a:p>
            <a:pPr>
              <a:buFont typeface="Wingdings" panose="05000000000000000000" pitchFamily="2" charset="2"/>
              <a:buChar char="v"/>
            </a:pPr>
            <a:r>
              <a:rPr lang="en-GB" b="1" dirty="0" smtClean="0">
                <a:ln w="635">
                  <a:noFill/>
                </a:ln>
                <a:solidFill>
                  <a:srgbClr val="1F2846"/>
                </a:solidFill>
              </a:rPr>
              <a:t>    Overall</a:t>
            </a:r>
            <a:r>
              <a:rPr lang="en-GB" dirty="0">
                <a:ln w="635">
                  <a:noFill/>
                </a:ln>
                <a:solidFill>
                  <a:srgbClr val="1F2846"/>
                </a:solidFill>
              </a:rPr>
              <a:t>: </a:t>
            </a:r>
            <a:r>
              <a:rPr lang="en-GB" dirty="0" smtClean="0">
                <a:ln w="635">
                  <a:noFill/>
                </a:ln>
              </a:rPr>
              <a:t>  </a:t>
            </a:r>
          </a:p>
          <a:p>
            <a:pPr marL="915988" lvl="1" indent="-458788">
              <a:buClr>
                <a:srgbClr val="58BAB1"/>
              </a:buClr>
              <a:buFont typeface="Wingdings" charset="2"/>
              <a:buChar char="v"/>
            </a:pPr>
            <a:r>
              <a:rPr lang="en-GB" sz="1400" dirty="0" smtClean="0"/>
              <a:t>Solid profitability and strong cash flow to be maintained in near term – a year of consolidation. </a:t>
            </a:r>
          </a:p>
          <a:p>
            <a:pPr marL="915988" lvl="1" indent="-458788">
              <a:buClr>
                <a:srgbClr val="58BAB1"/>
              </a:buClr>
              <a:buFont typeface="Wingdings" charset="2"/>
              <a:buChar char="v"/>
            </a:pPr>
            <a:r>
              <a:rPr lang="en-GB" sz="1400" dirty="0" smtClean="0"/>
              <a:t>Sound long </a:t>
            </a:r>
            <a:r>
              <a:rPr lang="en-GB" sz="1400" dirty="0"/>
              <a:t>term prospects for all 3 group </a:t>
            </a:r>
            <a:r>
              <a:rPr lang="en-GB" sz="1400" dirty="0" smtClean="0"/>
              <a:t>businesses.</a:t>
            </a:r>
          </a:p>
        </p:txBody>
      </p:sp>
      <p:sp>
        <p:nvSpPr>
          <p:cNvPr id="3" name="Slide Number Placeholder 2"/>
          <p:cNvSpPr>
            <a:spLocks noGrp="1"/>
          </p:cNvSpPr>
          <p:nvPr>
            <p:ph type="sldNum" sz="quarter" idx="12"/>
          </p:nvPr>
        </p:nvSpPr>
        <p:spPr>
          <a:xfrm>
            <a:off x="7688062" y="6356350"/>
            <a:ext cx="1285176" cy="365125"/>
          </a:xfrm>
        </p:spPr>
        <p:txBody>
          <a:bodyPr/>
          <a:lstStyle/>
          <a:p>
            <a:fld id="{63A9AF46-3E10-44FA-97E5-E8F482202D9A}" type="slidenum">
              <a:rPr lang="en-GB" smtClean="0"/>
              <a:pPr/>
              <a:t>22</a:t>
            </a:fld>
            <a:endParaRPr lang="en-GB" dirty="0"/>
          </a:p>
        </p:txBody>
      </p:sp>
      <p:sp>
        <p:nvSpPr>
          <p:cNvPr id="4" name="Title 3"/>
          <p:cNvSpPr>
            <a:spLocks noGrp="1"/>
          </p:cNvSpPr>
          <p:nvPr>
            <p:ph type="title"/>
          </p:nvPr>
        </p:nvSpPr>
        <p:spPr/>
        <p:txBody>
          <a:bodyPr>
            <a:normAutofit fontScale="90000"/>
          </a:bodyPr>
          <a:lstStyle/>
          <a:p>
            <a:pPr>
              <a:defRPr/>
            </a:pPr>
            <a:r>
              <a:rPr lang="en-GB" altLang="en-US" b="1" dirty="0" smtClean="0">
                <a:solidFill>
                  <a:schemeClr val="accent1"/>
                </a:solidFill>
              </a:rPr>
              <a:t>Outlook - June 2019 </a:t>
            </a:r>
            <a:endParaRPr lang="en-GB" altLang="en-US" b="1" dirty="0">
              <a:solidFill>
                <a:schemeClr val="accent1"/>
              </a:solidFill>
            </a:endParaRPr>
          </a:p>
        </p:txBody>
      </p:sp>
    </p:spTree>
    <p:extLst>
      <p:ext uri="{BB962C8B-B14F-4D97-AF65-F5344CB8AC3E}">
        <p14:creationId xmlns:p14="http://schemas.microsoft.com/office/powerpoint/2010/main" val="3678744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Appendices</a:t>
            </a:r>
            <a:endParaRPr lang="en-US" dirty="0"/>
          </a:p>
        </p:txBody>
      </p:sp>
      <p:sp>
        <p:nvSpPr>
          <p:cNvPr id="3" name="Subtitle 2"/>
          <p:cNvSpPr>
            <a:spLocks noGrp="1"/>
          </p:cNvSpPr>
          <p:nvPr>
            <p:ph type="subTitle" idx="1"/>
          </p:nvPr>
        </p:nvSpPr>
        <p:spPr/>
        <p:txBody>
          <a:bodyPr/>
          <a:lstStyle/>
          <a:p>
            <a:pPr lvl="0">
              <a:defRPr/>
            </a:pPr>
            <a:r>
              <a:rPr lang="en-GB" altLang="en-US" dirty="0" smtClean="0"/>
              <a:t>Cash Flow, Balance Sheet, Net Borrowings &amp; Liquidity.</a:t>
            </a:r>
            <a:endParaRPr lang="en-GB" sz="1800" b="1" dirty="0">
              <a:ln w="635">
                <a:noFill/>
              </a:ln>
            </a:endParaRPr>
          </a:p>
        </p:txBody>
      </p:sp>
    </p:spTree>
    <p:extLst>
      <p:ext uri="{BB962C8B-B14F-4D97-AF65-F5344CB8AC3E}">
        <p14:creationId xmlns:p14="http://schemas.microsoft.com/office/powerpoint/2010/main" val="10277881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A9AF46-3E10-44FA-97E5-E8F482202D9A}" type="slidenum">
              <a:rPr lang="en-GB" smtClean="0"/>
              <a:pPr/>
              <a:t>24</a:t>
            </a:fld>
            <a:endParaRPr lang="en-GB"/>
          </a:p>
        </p:txBody>
      </p:sp>
      <p:sp>
        <p:nvSpPr>
          <p:cNvPr id="3" name="Title 2"/>
          <p:cNvSpPr>
            <a:spLocks noGrp="1"/>
          </p:cNvSpPr>
          <p:nvPr>
            <p:ph type="title"/>
          </p:nvPr>
        </p:nvSpPr>
        <p:spPr/>
        <p:txBody>
          <a:bodyPr>
            <a:normAutofit fontScale="90000"/>
          </a:bodyPr>
          <a:lstStyle/>
          <a:p>
            <a:pPr>
              <a:defRPr/>
            </a:pPr>
            <a:r>
              <a:rPr lang="en-GB" altLang="en-US" b="1" dirty="0" smtClean="0">
                <a:solidFill>
                  <a:srgbClr val="58BAB1"/>
                </a:solidFill>
              </a:rPr>
              <a:t>Cash flow - </a:t>
            </a:r>
            <a:r>
              <a:rPr lang="en-GB" altLang="en-US" sz="2200" b="1" dirty="0" smtClean="0">
                <a:solidFill>
                  <a:srgbClr val="58BAB1"/>
                </a:solidFill>
              </a:rPr>
              <a:t>for the year ended 31 March</a:t>
            </a:r>
            <a:endParaRPr lang="en-GB" altLang="en-US" sz="2200" b="1" dirty="0">
              <a:solidFill>
                <a:srgbClr val="58BAB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78835746"/>
              </p:ext>
            </p:extLst>
          </p:nvPr>
        </p:nvGraphicFramePr>
        <p:xfrm>
          <a:off x="597882" y="1296670"/>
          <a:ext cx="7960050" cy="4643814"/>
        </p:xfrm>
        <a:graphic>
          <a:graphicData uri="http://schemas.openxmlformats.org/drawingml/2006/table">
            <a:tbl>
              <a:tblPr firstRow="1" bandRow="1">
                <a:tableStyleId>{5C22544A-7EE6-4342-B048-85BDC9FD1C3A}</a:tableStyleId>
              </a:tblPr>
              <a:tblGrid>
                <a:gridCol w="4969022"/>
                <a:gridCol w="1632246"/>
                <a:gridCol w="1358782"/>
              </a:tblGrid>
              <a:tr h="370840">
                <a:tc>
                  <a:txBody>
                    <a:bodyPr/>
                    <a:lstStyle/>
                    <a:p>
                      <a:r>
                        <a:rPr lang="en-US" sz="1400" b="1" kern="1200" dirty="0" smtClean="0">
                          <a:solidFill>
                            <a:srgbClr val="13095B"/>
                          </a:solidFill>
                          <a:latin typeface="Lato"/>
                          <a:ea typeface="Lato" charset="0"/>
                          <a:cs typeface="Lato" charset="0"/>
                        </a:rPr>
                        <a:t>Cash Flow </a:t>
                      </a:r>
                      <a:endParaRPr lang="en-US" sz="1400" b="1" kern="1200" dirty="0">
                        <a:solidFill>
                          <a:srgbClr val="13095B"/>
                        </a:solidFill>
                        <a:latin typeface="Lato"/>
                        <a:ea typeface="Lato" charset="0"/>
                        <a:cs typeface="Lato"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58BAB1"/>
                    </a:solidFill>
                  </a:tcPr>
                </a:tc>
                <a:tc>
                  <a:txBody>
                    <a:bodyPr/>
                    <a:lstStyle/>
                    <a:p>
                      <a:pPr marL="0" algn="r" defTabSz="914400" rtl="0" eaLnBrk="1" latinLnBrk="0" hangingPunct="1"/>
                      <a:r>
                        <a:rPr lang="en-US" sz="1400" b="1" kern="1200" dirty="0" smtClean="0">
                          <a:solidFill>
                            <a:srgbClr val="13095B"/>
                          </a:solidFill>
                          <a:latin typeface="Lato"/>
                          <a:ea typeface="Lato" charset="0"/>
                          <a:cs typeface="Lato" charset="0"/>
                        </a:rPr>
                        <a:t> 2019 </a:t>
                      </a:r>
                    </a:p>
                    <a:p>
                      <a:pPr marL="0" algn="r" defTabSz="914400" rtl="0" eaLnBrk="1" latinLnBrk="0" hangingPunct="1"/>
                      <a:r>
                        <a:rPr lang="en-US" sz="1400" b="1" kern="1200" dirty="0" smtClean="0">
                          <a:solidFill>
                            <a:srgbClr val="13095B"/>
                          </a:solidFill>
                          <a:latin typeface="Lato"/>
                          <a:ea typeface="Lato" charset="0"/>
                          <a:cs typeface="Lato" charset="0"/>
                        </a:rPr>
                        <a:t>£’000</a:t>
                      </a:r>
                      <a:endParaRPr lang="en-US" sz="1400" b="1" kern="1200" dirty="0">
                        <a:solidFill>
                          <a:srgbClr val="13095B"/>
                        </a:solidFill>
                        <a:latin typeface="Lato"/>
                        <a:ea typeface="Lato" charset="0"/>
                        <a:cs typeface="Lato"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58BAB1"/>
                    </a:solidFill>
                  </a:tcPr>
                </a:tc>
                <a:tc>
                  <a:txBody>
                    <a:bodyPr/>
                    <a:lstStyle/>
                    <a:p>
                      <a:pPr marL="0" algn="r" defTabSz="914400" rtl="0" eaLnBrk="1" latinLnBrk="0" hangingPunct="1"/>
                      <a:r>
                        <a:rPr lang="en-US" sz="1400" b="0" kern="1200" dirty="0" smtClean="0">
                          <a:solidFill>
                            <a:srgbClr val="13095B"/>
                          </a:solidFill>
                          <a:latin typeface="Lato"/>
                          <a:ea typeface="Lato" charset="0"/>
                          <a:cs typeface="Lato" charset="0"/>
                        </a:rPr>
                        <a:t> 2018 </a:t>
                      </a:r>
                    </a:p>
                    <a:p>
                      <a:pPr marL="0" algn="r" defTabSz="914400" rtl="0" eaLnBrk="1" latinLnBrk="0" hangingPunct="1"/>
                      <a:r>
                        <a:rPr lang="en-US" sz="1400" b="0" kern="1200" dirty="0" smtClean="0">
                          <a:solidFill>
                            <a:srgbClr val="13095B"/>
                          </a:solidFill>
                          <a:latin typeface="Lato"/>
                          <a:ea typeface="Lato" charset="0"/>
                          <a:cs typeface="Lato" charset="0"/>
                        </a:rPr>
                        <a:t>£’000</a:t>
                      </a:r>
                      <a:endParaRPr lang="en-US" sz="1400" b="0" kern="1200" dirty="0">
                        <a:solidFill>
                          <a:srgbClr val="13095B"/>
                        </a:solidFill>
                        <a:latin typeface="Lato"/>
                        <a:ea typeface="Lato" charset="0"/>
                        <a:cs typeface="Lato"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58BAB1"/>
                    </a:solidFill>
                  </a:tcPr>
                </a:tc>
              </a:tr>
              <a:tr h="288551">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defRPr/>
                      </a:pPr>
                      <a:r>
                        <a:rPr kumimoji="0" lang="en-GB" sz="1400" b="0" i="0" u="none" strike="noStrike" kern="1200" cap="none" normalizeH="0" baseline="0" dirty="0" smtClean="0">
                          <a:ln>
                            <a:noFill/>
                          </a:ln>
                          <a:solidFill>
                            <a:schemeClr val="tx1"/>
                          </a:solidFill>
                          <a:effectLst/>
                          <a:latin typeface="Lato"/>
                          <a:ea typeface="+mn-ea"/>
                          <a:cs typeface="+mn-cs"/>
                        </a:rPr>
                        <a:t>Operating profit</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400" b="1" i="0" u="none" strike="noStrike" dirty="0" smtClean="0">
                          <a:solidFill>
                            <a:srgbClr val="1E2746"/>
                          </a:solidFill>
                          <a:effectLst/>
                          <a:latin typeface="Lato"/>
                        </a:rPr>
                        <a:t>4,377</a:t>
                      </a:r>
                      <a:endParaRPr lang="en-GB" sz="1400" b="1" i="0" u="none" strike="noStrike" dirty="0">
                        <a:solidFill>
                          <a:srgbClr val="1E2746"/>
                        </a:solidFill>
                        <a:effectLst/>
                        <a:latin typeface="Lato"/>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rtl="0" fontAlgn="ctr"/>
                      <a:r>
                        <a:rPr lang="en-GB" sz="1400" b="0" i="0" u="none" strike="noStrike" dirty="0">
                          <a:solidFill>
                            <a:srgbClr val="1E2746"/>
                          </a:solidFill>
                          <a:effectLst/>
                          <a:latin typeface="Lato"/>
                        </a:rPr>
                        <a:t>3,633</a:t>
                      </a: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defRPr/>
                      </a:pPr>
                      <a:r>
                        <a:rPr kumimoji="0" lang="en-GB" sz="1200" b="0" i="0" u="none" strike="noStrike" kern="1200" cap="none" normalizeH="0" baseline="0" dirty="0" smtClean="0">
                          <a:ln>
                            <a:noFill/>
                          </a:ln>
                          <a:solidFill>
                            <a:schemeClr val="tx1"/>
                          </a:solidFill>
                          <a:effectLst/>
                          <a:latin typeface="Lato"/>
                          <a:ea typeface="+mn-ea"/>
                          <a:cs typeface="+mn-cs"/>
                        </a:rPr>
                        <a:t>Depreciation and amortisation</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200" b="1" i="0" u="none" strike="noStrike" dirty="0" smtClean="0">
                          <a:solidFill>
                            <a:srgbClr val="1E2746"/>
                          </a:solidFill>
                          <a:effectLst/>
                          <a:latin typeface="Lato"/>
                        </a:rPr>
                        <a:t>1,437</a:t>
                      </a:r>
                      <a:endParaRPr lang="en-GB" sz="1200" b="1" i="0" u="none" strike="noStrike" dirty="0">
                        <a:solidFill>
                          <a:srgbClr val="1E2746"/>
                        </a:solidFill>
                        <a:effectLst/>
                        <a:latin typeface="Lato"/>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rtl="0" fontAlgn="ctr"/>
                      <a:r>
                        <a:rPr lang="en-GB" sz="1200" b="0" i="0" u="none" strike="noStrike" dirty="0">
                          <a:solidFill>
                            <a:srgbClr val="1E2746"/>
                          </a:solidFill>
                          <a:effectLst/>
                          <a:latin typeface="Lato"/>
                        </a:rPr>
                        <a:t>1,692</a:t>
                      </a: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314454">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defRPr/>
                      </a:pPr>
                      <a:r>
                        <a:rPr kumimoji="0" lang="en-GB" sz="1200" b="0" i="0" u="none" strike="noStrike" kern="1200" cap="none" normalizeH="0" baseline="0" dirty="0" smtClean="0">
                          <a:ln>
                            <a:noFill/>
                          </a:ln>
                          <a:solidFill>
                            <a:schemeClr val="tx1"/>
                          </a:solidFill>
                          <a:effectLst/>
                          <a:latin typeface="Lato"/>
                          <a:ea typeface="+mn-ea"/>
                          <a:cs typeface="+mn-cs"/>
                        </a:rPr>
                        <a:t>Provision for share based payments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200" b="1" i="0" u="none" strike="noStrike" dirty="0" smtClean="0">
                          <a:solidFill>
                            <a:srgbClr val="1E2746"/>
                          </a:solidFill>
                          <a:effectLst/>
                          <a:latin typeface="Lato"/>
                        </a:rPr>
                        <a:t>69</a:t>
                      </a:r>
                      <a:endParaRPr lang="en-GB" sz="1200" b="1" i="0" u="none" strike="noStrike" dirty="0">
                        <a:solidFill>
                          <a:srgbClr val="1E2746"/>
                        </a:solidFill>
                        <a:effectLst/>
                        <a:latin typeface="Lato"/>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rtl="0" fontAlgn="ctr"/>
                      <a:r>
                        <a:rPr lang="en-GB" sz="1200" b="0" i="0" u="none" strike="noStrike" dirty="0">
                          <a:solidFill>
                            <a:srgbClr val="1E2746"/>
                          </a:solidFill>
                          <a:effectLst/>
                          <a:latin typeface="Lato"/>
                        </a:rPr>
                        <a:t>37</a:t>
                      </a: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defRPr/>
                      </a:pPr>
                      <a:r>
                        <a:rPr kumimoji="0" lang="en-GB" sz="1200" b="0" i="0" u="none" strike="noStrike" kern="1200" cap="none" normalizeH="0" baseline="0" dirty="0" smtClean="0">
                          <a:ln>
                            <a:noFill/>
                          </a:ln>
                          <a:solidFill>
                            <a:schemeClr val="tx1"/>
                          </a:solidFill>
                          <a:effectLst/>
                          <a:latin typeface="Lato"/>
                          <a:ea typeface="+mn-ea"/>
                          <a:cs typeface="+mn-cs"/>
                        </a:rPr>
                        <a:t>Takeover costs paid</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200" b="1" i="0" u="none" strike="noStrike" dirty="0" smtClean="0">
                          <a:solidFill>
                            <a:srgbClr val="1E2746"/>
                          </a:solidFill>
                          <a:effectLst/>
                          <a:latin typeface="Lato"/>
                        </a:rPr>
                        <a:t>-</a:t>
                      </a:r>
                      <a:endParaRPr lang="en-GB" sz="1200" b="1" i="0" u="none" strike="noStrike" dirty="0">
                        <a:solidFill>
                          <a:srgbClr val="1E2746"/>
                        </a:solidFill>
                        <a:effectLst/>
                        <a:latin typeface="Lato"/>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rtl="0" fontAlgn="ctr"/>
                      <a:r>
                        <a:rPr lang="en-GB" sz="1200" b="0" i="0" u="none" strike="noStrike" dirty="0">
                          <a:solidFill>
                            <a:srgbClr val="1E2746"/>
                          </a:solidFill>
                          <a:effectLst/>
                          <a:latin typeface="Lato"/>
                        </a:rPr>
                        <a:t>(165)</a:t>
                      </a: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defRPr/>
                      </a:pPr>
                      <a:r>
                        <a:rPr kumimoji="0" lang="en-GB" sz="1200" b="0" i="0" u="none" strike="noStrike" kern="1200" cap="none" normalizeH="0" baseline="0" dirty="0" smtClean="0">
                          <a:ln>
                            <a:noFill/>
                          </a:ln>
                          <a:solidFill>
                            <a:schemeClr val="tx1"/>
                          </a:solidFill>
                          <a:effectLst/>
                          <a:latin typeface="Lato"/>
                          <a:ea typeface="+mn-ea"/>
                          <a:cs typeface="+mn-cs"/>
                        </a:rPr>
                        <a:t>Tax paid</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200" b="1" i="0" u="none" strike="noStrike" dirty="0" smtClean="0">
                          <a:solidFill>
                            <a:srgbClr val="1E2746"/>
                          </a:solidFill>
                          <a:effectLst/>
                          <a:latin typeface="Lato"/>
                        </a:rPr>
                        <a:t>(560)</a:t>
                      </a:r>
                      <a:endParaRPr lang="en-GB" sz="1200" b="1" i="0" u="none" strike="noStrike" dirty="0">
                        <a:solidFill>
                          <a:srgbClr val="1E2746"/>
                        </a:solidFill>
                        <a:effectLst/>
                        <a:latin typeface="Lato"/>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rtl="0" fontAlgn="ctr"/>
                      <a:r>
                        <a:rPr lang="en-GB" sz="1200" b="0" i="0" u="none" strike="noStrike" dirty="0">
                          <a:solidFill>
                            <a:srgbClr val="1E2746"/>
                          </a:solidFill>
                          <a:effectLst/>
                          <a:latin typeface="Lato"/>
                        </a:rPr>
                        <a:t>(475)</a:t>
                      </a: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defRPr/>
                      </a:pPr>
                      <a:r>
                        <a:rPr kumimoji="0" lang="en-GB" sz="1200" b="0" i="0" u="none" strike="noStrike" kern="1200" cap="none" normalizeH="0" baseline="0" dirty="0" smtClean="0">
                          <a:ln>
                            <a:noFill/>
                          </a:ln>
                          <a:solidFill>
                            <a:schemeClr val="tx1"/>
                          </a:solidFill>
                          <a:effectLst/>
                          <a:latin typeface="Lato"/>
                          <a:ea typeface="+mn-ea"/>
                          <a:cs typeface="+mn-cs"/>
                        </a:rPr>
                        <a:t>Increase in working capital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200" b="1" i="0" u="none" strike="noStrike" dirty="0" smtClean="0">
                          <a:solidFill>
                            <a:srgbClr val="1E2746"/>
                          </a:solidFill>
                          <a:effectLst/>
                          <a:latin typeface="Lato"/>
                        </a:rPr>
                        <a:t>(2,553)</a:t>
                      </a:r>
                      <a:endParaRPr lang="en-GB" sz="1200" b="1" i="0" u="none" strike="noStrike" dirty="0">
                        <a:solidFill>
                          <a:srgbClr val="1E2746"/>
                        </a:solidFill>
                        <a:effectLst/>
                        <a:latin typeface="Lato"/>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rtl="0" fontAlgn="ctr"/>
                      <a:r>
                        <a:rPr lang="en-GB" sz="1200" b="0" i="0" u="none" strike="noStrike" dirty="0">
                          <a:solidFill>
                            <a:srgbClr val="1E2746"/>
                          </a:solidFill>
                          <a:effectLst/>
                          <a:latin typeface="Lato"/>
                        </a:rPr>
                        <a:t>(</a:t>
                      </a:r>
                      <a:r>
                        <a:rPr lang="en-GB" sz="1200" b="0" i="0" u="none" strike="noStrike" dirty="0" smtClean="0">
                          <a:solidFill>
                            <a:srgbClr val="1E2746"/>
                          </a:solidFill>
                          <a:effectLst/>
                          <a:latin typeface="Lato"/>
                        </a:rPr>
                        <a:t>573)</a:t>
                      </a:r>
                      <a:endParaRPr lang="en-GB" sz="1200" b="0" i="0" u="none" strike="noStrike" dirty="0">
                        <a:solidFill>
                          <a:srgbClr val="1E2746"/>
                        </a:solidFill>
                        <a:effectLst/>
                        <a:latin typeface="Lato"/>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defRPr/>
                      </a:pPr>
                      <a:r>
                        <a:rPr kumimoji="0" lang="en-GB" sz="1200" b="0" i="0" u="none" strike="noStrike" kern="1200" cap="none" normalizeH="0" baseline="0" dirty="0" smtClean="0">
                          <a:ln>
                            <a:noFill/>
                          </a:ln>
                          <a:solidFill>
                            <a:schemeClr val="tx1"/>
                          </a:solidFill>
                          <a:effectLst/>
                          <a:latin typeface="Lato"/>
                          <a:ea typeface="+mn-ea"/>
                          <a:cs typeface="+mn-cs"/>
                        </a:rPr>
                        <a:t>Fall in HP debtors &amp; cash in/(out) on share option exercises</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200" b="1" i="0" u="none" strike="noStrike" dirty="0" smtClean="0">
                          <a:solidFill>
                            <a:srgbClr val="1E2746"/>
                          </a:solidFill>
                          <a:effectLst/>
                          <a:latin typeface="Lato"/>
                        </a:rPr>
                        <a:t>313</a:t>
                      </a:r>
                      <a:endParaRPr lang="en-GB" sz="1200" b="1" i="0" u="none" strike="noStrike" dirty="0">
                        <a:solidFill>
                          <a:srgbClr val="1E2746"/>
                        </a:solidFill>
                        <a:effectLst/>
                        <a:latin typeface="Lato"/>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rtl="0" fontAlgn="ctr"/>
                      <a:r>
                        <a:rPr lang="en-GB" sz="1200" b="0" i="0" u="none" strike="noStrike" dirty="0" smtClean="0">
                          <a:solidFill>
                            <a:srgbClr val="1E2746"/>
                          </a:solidFill>
                          <a:effectLst/>
                          <a:latin typeface="Lato"/>
                        </a:rPr>
                        <a:t>109</a:t>
                      </a:r>
                      <a:endParaRPr lang="en-GB" sz="1200" b="0" i="0" u="none" strike="noStrike" dirty="0">
                        <a:solidFill>
                          <a:srgbClr val="1E2746"/>
                        </a:solidFill>
                        <a:effectLst/>
                        <a:latin typeface="Lato"/>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pPr>
                      <a:r>
                        <a:rPr kumimoji="0" lang="en-GB" sz="1400" b="1" i="0" u="none" strike="noStrike" cap="none" normalizeH="0" baseline="0" dirty="0" smtClean="0">
                          <a:ln>
                            <a:noFill/>
                          </a:ln>
                          <a:solidFill>
                            <a:schemeClr val="tx1"/>
                          </a:solidFill>
                          <a:effectLst/>
                          <a:latin typeface="Lato"/>
                        </a:rPr>
                        <a:t>Net Cash Flow from Operations</a:t>
                      </a:r>
                      <a:endParaRPr kumimoji="0" lang="en-US" sz="1400" b="1" i="0" u="none" strike="noStrike" cap="none" normalizeH="0" baseline="0" dirty="0" smtClean="0">
                        <a:ln>
                          <a:noFill/>
                        </a:ln>
                        <a:solidFill>
                          <a:schemeClr val="tx1"/>
                        </a:solidFill>
                        <a:effectLst/>
                        <a:latin typeface="Lato"/>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rtl="0" fontAlgn="ctr"/>
                      <a:r>
                        <a:rPr lang="en-GB" sz="1400" b="1" i="0" u="none" strike="noStrike" dirty="0" smtClean="0">
                          <a:solidFill>
                            <a:srgbClr val="1E2746"/>
                          </a:solidFill>
                          <a:effectLst/>
                          <a:latin typeface="Lato"/>
                        </a:rPr>
                        <a:t>3,083</a:t>
                      </a:r>
                      <a:endParaRPr lang="en-GB" sz="1400" b="1" i="0" u="none" strike="noStrike" dirty="0">
                        <a:solidFill>
                          <a:srgbClr val="1E2746"/>
                        </a:solidFill>
                        <a:effectLst/>
                        <a:latin typeface="Lato"/>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rtl="0" fontAlgn="ctr"/>
                      <a:r>
                        <a:rPr lang="en-GB" sz="1400" b="0" i="0" u="none" strike="noStrike" dirty="0">
                          <a:solidFill>
                            <a:srgbClr val="1E2746"/>
                          </a:solidFill>
                          <a:effectLst/>
                          <a:latin typeface="Lato"/>
                        </a:rPr>
                        <a:t>4,258</a:t>
                      </a: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288000">
                <a:tc>
                  <a:txBody>
                    <a:bodyPr/>
                    <a:lstStyle/>
                    <a:p>
                      <a:pPr marL="0" marR="0" lvl="0" indent="0" algn="l" defTabSz="914400" rtl="0" eaLnBrk="1" fontAlgn="ctr" latinLnBrk="0" hangingPunct="1">
                        <a:lnSpc>
                          <a:spcPct val="100000"/>
                        </a:lnSpc>
                        <a:spcBef>
                          <a:spcPct val="30000"/>
                        </a:spcBef>
                        <a:spcAft>
                          <a:spcPct val="0"/>
                        </a:spcAft>
                        <a:buClr>
                          <a:srgbClr val="004273"/>
                        </a:buClr>
                        <a:buSzTx/>
                        <a:buFontTx/>
                        <a:buNone/>
                        <a:tabLst/>
                        <a:defRPr/>
                      </a:pPr>
                      <a:r>
                        <a:rPr lang="en-GB" sz="1200" b="0" i="0" u="none" strike="noStrike" kern="1200" dirty="0" smtClean="0">
                          <a:solidFill>
                            <a:srgbClr val="1E2746"/>
                          </a:solidFill>
                          <a:effectLst/>
                          <a:latin typeface="Lato"/>
                          <a:ea typeface="+mn-ea"/>
                          <a:cs typeface="+mn-cs"/>
                        </a:rPr>
                        <a:t>Capital expenditure</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200" b="1" i="0" u="none" strike="noStrike" dirty="0" smtClean="0">
                          <a:solidFill>
                            <a:srgbClr val="1E2746"/>
                          </a:solidFill>
                          <a:effectLst/>
                          <a:latin typeface="Lato"/>
                        </a:rPr>
                        <a:t>(22,432)</a:t>
                      </a:r>
                      <a:endParaRPr lang="en-GB" sz="1200" b="1" i="0" u="none" strike="noStrike" dirty="0">
                        <a:solidFill>
                          <a:srgbClr val="1E2746"/>
                        </a:solidFill>
                        <a:effectLst/>
                        <a:latin typeface="Lato"/>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rtl="0" fontAlgn="ctr"/>
                      <a:r>
                        <a:rPr lang="en-GB" sz="1200" b="0" i="0" u="none" strike="noStrike" dirty="0">
                          <a:solidFill>
                            <a:srgbClr val="1E2746"/>
                          </a:solidFill>
                          <a:effectLst/>
                          <a:latin typeface="Lato"/>
                        </a:rPr>
                        <a:t>(803)</a:t>
                      </a: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marL="0" marR="0" lvl="0" indent="0" algn="l" defTabSz="914400" rtl="0" eaLnBrk="1" fontAlgn="ctr" latinLnBrk="0" hangingPunct="1">
                        <a:lnSpc>
                          <a:spcPct val="100000"/>
                        </a:lnSpc>
                        <a:spcBef>
                          <a:spcPct val="30000"/>
                        </a:spcBef>
                        <a:spcAft>
                          <a:spcPct val="0"/>
                        </a:spcAft>
                        <a:buClr>
                          <a:srgbClr val="004273"/>
                        </a:buClr>
                        <a:buSzTx/>
                        <a:buFontTx/>
                        <a:buNone/>
                        <a:tabLst/>
                        <a:defRPr/>
                      </a:pPr>
                      <a:r>
                        <a:rPr lang="en-GB" sz="1200" b="0" i="0" u="none" strike="noStrike" kern="1200" dirty="0" smtClean="0">
                          <a:solidFill>
                            <a:srgbClr val="1E2746"/>
                          </a:solidFill>
                          <a:effectLst/>
                          <a:latin typeface="Lato"/>
                          <a:ea typeface="+mn-ea"/>
                          <a:cs typeface="+mn-cs"/>
                        </a:rPr>
                        <a:t>Dividends paid</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200" b="1" i="0" u="none" strike="noStrike" dirty="0" smtClean="0">
                          <a:solidFill>
                            <a:srgbClr val="1E2746"/>
                          </a:solidFill>
                          <a:effectLst/>
                          <a:latin typeface="Lato"/>
                        </a:rPr>
                        <a:t>(579)</a:t>
                      </a:r>
                      <a:endParaRPr lang="en-GB" sz="1200" b="1" i="0" u="none" strike="noStrike" dirty="0">
                        <a:solidFill>
                          <a:srgbClr val="1E2746"/>
                        </a:solidFill>
                        <a:effectLst/>
                        <a:latin typeface="Lato"/>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rtl="0" fontAlgn="ctr"/>
                      <a:r>
                        <a:rPr lang="en-GB" sz="1200" b="0" i="0" u="none" strike="noStrike" dirty="0">
                          <a:solidFill>
                            <a:srgbClr val="1E2746"/>
                          </a:solidFill>
                          <a:effectLst/>
                          <a:latin typeface="Lato"/>
                        </a:rPr>
                        <a:t>(683)</a:t>
                      </a: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marL="0" marR="0" lvl="0" indent="0" algn="l" defTabSz="914400" rtl="0" eaLnBrk="1" fontAlgn="ctr" latinLnBrk="0" hangingPunct="1">
                        <a:lnSpc>
                          <a:spcPct val="100000"/>
                        </a:lnSpc>
                        <a:spcBef>
                          <a:spcPct val="30000"/>
                        </a:spcBef>
                        <a:spcAft>
                          <a:spcPct val="0"/>
                        </a:spcAft>
                        <a:buClr>
                          <a:srgbClr val="004273"/>
                        </a:buClr>
                        <a:buSzTx/>
                        <a:buFontTx/>
                        <a:buNone/>
                        <a:tabLst/>
                        <a:defRPr/>
                      </a:pPr>
                      <a:r>
                        <a:rPr lang="en-GB" sz="1200" b="0" i="0" u="none" strike="noStrike" kern="1200" dirty="0" smtClean="0">
                          <a:solidFill>
                            <a:srgbClr val="1E2746"/>
                          </a:solidFill>
                          <a:effectLst/>
                          <a:latin typeface="Lato"/>
                          <a:ea typeface="+mn-ea"/>
                          <a:cs typeface="+mn-cs"/>
                        </a:rPr>
                        <a:t>Other</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200" b="1" i="0" u="none" strike="noStrike" dirty="0" smtClean="0">
                          <a:solidFill>
                            <a:srgbClr val="1E2746"/>
                          </a:solidFill>
                          <a:effectLst/>
                          <a:latin typeface="Lato"/>
                        </a:rPr>
                        <a:t>36</a:t>
                      </a:r>
                      <a:endParaRPr lang="en-GB" sz="1200" b="1" i="0" u="none" strike="noStrike" dirty="0">
                        <a:solidFill>
                          <a:srgbClr val="1E2746"/>
                        </a:solidFill>
                        <a:effectLst/>
                        <a:latin typeface="Lato"/>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rtl="0" fontAlgn="ctr"/>
                      <a:r>
                        <a:rPr lang="en-GB" sz="1200" b="0" i="0" u="none" strike="noStrike" dirty="0">
                          <a:solidFill>
                            <a:srgbClr val="1E2746"/>
                          </a:solidFill>
                          <a:effectLst/>
                          <a:latin typeface="Lato"/>
                        </a:rPr>
                        <a:t>105</a:t>
                      </a: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defRPr/>
                      </a:pPr>
                      <a:endParaRPr kumimoji="0" lang="en-US" sz="1400" b="0" i="0" u="none" strike="noStrike" kern="1200" cap="none" normalizeH="0" baseline="0" dirty="0" smtClean="0">
                        <a:ln>
                          <a:noFill/>
                        </a:ln>
                        <a:solidFill>
                          <a:schemeClr val="tx1"/>
                        </a:solidFill>
                        <a:effectLst/>
                        <a:latin typeface="Lato"/>
                        <a:ea typeface="+mn-ea"/>
                        <a:cs typeface="+mn-cs"/>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rtl="0" fontAlgn="ctr"/>
                      <a:r>
                        <a:rPr lang="en-GB" sz="1400" b="1" i="0" u="none" strike="noStrike" dirty="0" smtClean="0">
                          <a:solidFill>
                            <a:srgbClr val="1E2746"/>
                          </a:solidFill>
                          <a:effectLst/>
                          <a:latin typeface="Lato"/>
                        </a:rPr>
                        <a:t>(22,975)</a:t>
                      </a:r>
                      <a:endParaRPr lang="en-GB" sz="1400" b="1" i="0" u="none" strike="noStrike" dirty="0">
                        <a:solidFill>
                          <a:srgbClr val="1E2746"/>
                        </a:solidFill>
                        <a:effectLst/>
                        <a:latin typeface="Lato"/>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rtl="0" fontAlgn="ctr"/>
                      <a:r>
                        <a:rPr lang="en-GB" sz="1400" b="0" i="0" u="none" strike="noStrike" dirty="0">
                          <a:solidFill>
                            <a:srgbClr val="1E2746"/>
                          </a:solidFill>
                          <a:effectLst/>
                          <a:latin typeface="Lato"/>
                        </a:rPr>
                        <a:t>(1,381)</a:t>
                      </a: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28800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defRPr/>
                      </a:pPr>
                      <a:r>
                        <a:rPr kumimoji="0" lang="en-GB" sz="1200" b="0" i="0" u="none" strike="noStrike" kern="1200" cap="none" normalizeH="0" baseline="0" dirty="0" smtClean="0">
                          <a:ln>
                            <a:noFill/>
                          </a:ln>
                          <a:solidFill>
                            <a:schemeClr val="tx1"/>
                          </a:solidFill>
                          <a:effectLst/>
                          <a:latin typeface="Lato"/>
                          <a:ea typeface="+mn-ea"/>
                          <a:cs typeface="+mn-cs"/>
                        </a:rPr>
                        <a:t>Increase / (reduction) in Bank Borrowings and HP  </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200" b="1" i="0" u="none" strike="noStrike" dirty="0" smtClean="0">
                          <a:solidFill>
                            <a:srgbClr val="1E2746"/>
                          </a:solidFill>
                          <a:effectLst/>
                          <a:latin typeface="Lato"/>
                        </a:rPr>
                        <a:t>9,058</a:t>
                      </a:r>
                      <a:endParaRPr lang="en-GB" sz="1200" b="1" i="0" u="none" strike="noStrike" dirty="0">
                        <a:solidFill>
                          <a:srgbClr val="1E2746"/>
                        </a:solidFill>
                        <a:effectLst/>
                        <a:latin typeface="Lato"/>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200" b="0" i="0" u="none" strike="noStrike" dirty="0">
                          <a:solidFill>
                            <a:srgbClr val="1E2746"/>
                          </a:solidFill>
                          <a:effectLst/>
                          <a:latin typeface="Lato"/>
                        </a:rPr>
                        <a:t>(938)</a:t>
                      </a: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defRPr/>
                      </a:pPr>
                      <a:r>
                        <a:rPr kumimoji="0" lang="en-US" sz="1400" b="1" i="0" u="none" strike="noStrike" kern="1200" cap="none" normalizeH="0" baseline="0" dirty="0" smtClean="0">
                          <a:ln>
                            <a:noFill/>
                          </a:ln>
                          <a:solidFill>
                            <a:schemeClr val="tx1"/>
                          </a:solidFill>
                          <a:effectLst/>
                          <a:latin typeface="Lato"/>
                          <a:ea typeface="+mn-ea"/>
                          <a:cs typeface="+mn-cs"/>
                        </a:rPr>
                        <a:t>Total (decrease) / increase in Cash</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rtl="0" fontAlgn="ctr"/>
                      <a:r>
                        <a:rPr lang="en-GB" sz="1400" b="1" i="0" u="none" strike="noStrike" dirty="0" smtClean="0">
                          <a:solidFill>
                            <a:srgbClr val="1E2746"/>
                          </a:solidFill>
                          <a:effectLst/>
                          <a:latin typeface="Lato"/>
                        </a:rPr>
                        <a:t>(10,834)</a:t>
                      </a:r>
                      <a:endParaRPr lang="en-GB" sz="1400" b="1" i="0" u="none" strike="noStrike" dirty="0">
                        <a:solidFill>
                          <a:srgbClr val="1E2746"/>
                        </a:solidFill>
                        <a:effectLst/>
                        <a:latin typeface="Lato"/>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rtl="0" fontAlgn="ctr"/>
                      <a:r>
                        <a:rPr lang="en-GB" sz="1400" b="0" i="0" u="none" strike="noStrike" dirty="0">
                          <a:solidFill>
                            <a:srgbClr val="1E2746"/>
                          </a:solidFill>
                          <a:effectLst/>
                          <a:latin typeface="Lato"/>
                        </a:rPr>
                        <a:t>1,939</a:t>
                      </a: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bl>
          </a:graphicData>
        </a:graphic>
      </p:graphicFrame>
    </p:spTree>
    <p:extLst>
      <p:ext uri="{BB962C8B-B14F-4D97-AF65-F5344CB8AC3E}">
        <p14:creationId xmlns:p14="http://schemas.microsoft.com/office/powerpoint/2010/main" val="14291315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A9AF46-3E10-44FA-97E5-E8F482202D9A}" type="slidenum">
              <a:rPr lang="en-GB" smtClean="0"/>
              <a:pPr/>
              <a:t>25</a:t>
            </a:fld>
            <a:endParaRPr lang="en-GB"/>
          </a:p>
        </p:txBody>
      </p:sp>
      <p:sp>
        <p:nvSpPr>
          <p:cNvPr id="3" name="Title 2"/>
          <p:cNvSpPr>
            <a:spLocks noGrp="1"/>
          </p:cNvSpPr>
          <p:nvPr>
            <p:ph type="title"/>
          </p:nvPr>
        </p:nvSpPr>
        <p:spPr/>
        <p:txBody>
          <a:bodyPr>
            <a:normAutofit fontScale="90000"/>
          </a:bodyPr>
          <a:lstStyle/>
          <a:p>
            <a:pPr>
              <a:defRPr/>
            </a:pPr>
            <a:r>
              <a:rPr lang="en-GB" altLang="en-US" b="1" dirty="0" smtClean="0">
                <a:solidFill>
                  <a:srgbClr val="58BAB1"/>
                </a:solidFill>
              </a:rPr>
              <a:t>Balance sheet</a:t>
            </a:r>
            <a:endParaRPr lang="en-GB" altLang="en-US" b="1" dirty="0">
              <a:solidFill>
                <a:srgbClr val="58BAB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495894344"/>
              </p:ext>
            </p:extLst>
          </p:nvPr>
        </p:nvGraphicFramePr>
        <p:xfrm>
          <a:off x="147484" y="1205230"/>
          <a:ext cx="8092185" cy="4785330"/>
        </p:xfrm>
        <a:graphic>
          <a:graphicData uri="http://schemas.openxmlformats.org/drawingml/2006/table">
            <a:tbl>
              <a:tblPr firstRow="1" bandRow="1">
                <a:tableStyleId>{5C22544A-7EE6-4342-B048-85BDC9FD1C3A}</a:tableStyleId>
              </a:tblPr>
              <a:tblGrid>
                <a:gridCol w="3942111"/>
                <a:gridCol w="2013479"/>
                <a:gridCol w="1084307"/>
                <a:gridCol w="1052288"/>
              </a:tblGrid>
              <a:tr h="370840">
                <a:tc>
                  <a:txBody>
                    <a:bodyPr/>
                    <a:lstStyle/>
                    <a:p>
                      <a:r>
                        <a:rPr lang="en-US" sz="1400" b="0" kern="1200" dirty="0" smtClean="0">
                          <a:solidFill>
                            <a:srgbClr val="13095B"/>
                          </a:solidFill>
                          <a:latin typeface="Lato"/>
                          <a:ea typeface="Lato" charset="0"/>
                          <a:cs typeface="Lato" charset="0"/>
                        </a:rPr>
                        <a:t>All figs £ ‘000’s </a:t>
                      </a:r>
                      <a:endParaRPr lang="en-US" sz="1400" b="0" kern="1200" dirty="0">
                        <a:solidFill>
                          <a:srgbClr val="13095B"/>
                        </a:solidFill>
                        <a:latin typeface="Lato"/>
                        <a:ea typeface="Lato" charset="0"/>
                        <a:cs typeface="Lato"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58BAB1"/>
                    </a:solidFill>
                  </a:tcPr>
                </a:tc>
                <a:tc>
                  <a:txBody>
                    <a:bodyPr/>
                    <a:lstStyle/>
                    <a:p>
                      <a:pPr marL="0" algn="r" defTabSz="914400" rtl="0" eaLnBrk="1" latinLnBrk="0" hangingPunct="1"/>
                      <a:r>
                        <a:rPr lang="en-US" sz="1400" b="1" kern="1200" dirty="0" smtClean="0">
                          <a:solidFill>
                            <a:srgbClr val="13095B"/>
                          </a:solidFill>
                          <a:latin typeface="Lato"/>
                          <a:ea typeface="Lato" charset="0"/>
                          <a:cs typeface="Lato" charset="0"/>
                        </a:rPr>
                        <a:t>31 March </a:t>
                      </a:r>
                    </a:p>
                    <a:p>
                      <a:pPr marL="0" algn="r" defTabSz="914400" rtl="0" eaLnBrk="1" latinLnBrk="0" hangingPunct="1"/>
                      <a:r>
                        <a:rPr lang="en-US" sz="1400" b="1" kern="1200" dirty="0" smtClean="0">
                          <a:solidFill>
                            <a:srgbClr val="13095B"/>
                          </a:solidFill>
                          <a:latin typeface="Lato"/>
                          <a:ea typeface="Lato" charset="0"/>
                          <a:cs typeface="Lato" charset="0"/>
                        </a:rPr>
                        <a:t>2019</a:t>
                      </a:r>
                      <a:endParaRPr lang="en-US" sz="1400" b="1" kern="1200" dirty="0">
                        <a:solidFill>
                          <a:srgbClr val="13095B"/>
                        </a:solidFill>
                        <a:latin typeface="Lato"/>
                        <a:ea typeface="Lato" charset="0"/>
                        <a:cs typeface="Lato"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58BAB1"/>
                    </a:solidFill>
                  </a:tcPr>
                </a:tc>
                <a:tc>
                  <a:txBody>
                    <a:bodyPr/>
                    <a:lstStyle/>
                    <a:p>
                      <a:pPr marL="0" algn="r" defTabSz="914400" rtl="0" eaLnBrk="1" latinLnBrk="0" hangingPunct="1"/>
                      <a:r>
                        <a:rPr lang="en-US" sz="1400" b="1" kern="1200" dirty="0" smtClean="0">
                          <a:solidFill>
                            <a:srgbClr val="13095B"/>
                          </a:solidFill>
                          <a:latin typeface="Lato"/>
                          <a:ea typeface="Lato" charset="0"/>
                          <a:cs typeface="Lato" charset="0"/>
                        </a:rPr>
                        <a:t>31 March </a:t>
                      </a:r>
                    </a:p>
                    <a:p>
                      <a:pPr marL="0" algn="r" defTabSz="914400" rtl="0" eaLnBrk="1" latinLnBrk="0" hangingPunct="1"/>
                      <a:r>
                        <a:rPr lang="en-US" sz="1400" b="1" kern="1200" dirty="0" smtClean="0">
                          <a:solidFill>
                            <a:srgbClr val="13095B"/>
                          </a:solidFill>
                          <a:latin typeface="Lato"/>
                          <a:ea typeface="Lato" charset="0"/>
                          <a:cs typeface="Lato" charset="0"/>
                        </a:rPr>
                        <a:t>2018</a:t>
                      </a:r>
                      <a:endParaRPr lang="en-US" sz="1400" b="1" kern="1200" dirty="0">
                        <a:solidFill>
                          <a:srgbClr val="13095B"/>
                        </a:solidFill>
                        <a:latin typeface="Lato"/>
                        <a:ea typeface="Lato" charset="0"/>
                        <a:cs typeface="Lato"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58BAB1"/>
                    </a:solidFill>
                  </a:tcPr>
                </a:tc>
                <a:tc>
                  <a:txBody>
                    <a:bodyPr/>
                    <a:lstStyle/>
                    <a:p>
                      <a:pPr marL="0" algn="r" defTabSz="914400" rtl="0" eaLnBrk="1" latinLnBrk="0" hangingPunct="1"/>
                      <a:endParaRPr lang="en-US" sz="1600" b="0" kern="1200" dirty="0">
                        <a:solidFill>
                          <a:srgbClr val="13095B"/>
                        </a:solidFill>
                        <a:latin typeface="Lato" charset="0"/>
                        <a:ea typeface="Lato" charset="0"/>
                        <a:cs typeface="Lato"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58BAB1"/>
                    </a:solidFill>
                  </a:tcPr>
                </a:tc>
              </a:tr>
              <a:tr h="28800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pPr>
                      <a:r>
                        <a:rPr kumimoji="0" lang="en-GB" sz="1400" b="0" i="0" u="none" strike="noStrike" kern="1200" cap="none" normalizeH="0" baseline="0" dirty="0" smtClean="0">
                          <a:ln>
                            <a:noFill/>
                          </a:ln>
                          <a:solidFill>
                            <a:schemeClr val="tx1"/>
                          </a:solidFill>
                          <a:effectLst/>
                          <a:latin typeface="Lato"/>
                          <a:ea typeface="+mn-ea"/>
                          <a:cs typeface="+mn-cs"/>
                        </a:rPr>
                        <a:t>Tangible Fixed Assets</a:t>
                      </a:r>
                    </a:p>
                  </a:txBody>
                  <a:tcPr marT="45717" marB="4571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400" b="1" i="0" u="none" strike="noStrike" dirty="0" smtClean="0">
                          <a:solidFill>
                            <a:srgbClr val="1E2746"/>
                          </a:solidFill>
                          <a:effectLst/>
                          <a:latin typeface="Lato"/>
                        </a:rPr>
                        <a:t>38,664</a:t>
                      </a:r>
                      <a:endParaRPr lang="en-GB" sz="1400" b="1" i="0" u="none" strike="noStrike" dirty="0">
                        <a:solidFill>
                          <a:srgbClr val="1E2746"/>
                        </a:solidFill>
                        <a:effectLst/>
                        <a:latin typeface="Lato"/>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rtl="0" fontAlgn="ctr"/>
                      <a:r>
                        <a:rPr lang="en-GB" sz="1400" b="1" i="0" u="none" strike="noStrike" dirty="0">
                          <a:solidFill>
                            <a:srgbClr val="1E2746"/>
                          </a:solidFill>
                          <a:effectLst/>
                          <a:latin typeface="Lato"/>
                        </a:rPr>
                        <a:t>18,845</a:t>
                      </a: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30000"/>
                        </a:spcBef>
                        <a:spcAft>
                          <a:spcPct val="0"/>
                        </a:spcAft>
                        <a:buClr>
                          <a:srgbClr val="004273"/>
                        </a:buClr>
                        <a:buSzTx/>
                        <a:buFontTx/>
                        <a:buNone/>
                        <a:tabLst/>
                      </a:pPr>
                      <a:endParaRPr kumimoji="0" lang="en-GB" sz="1400" b="0" i="0" u="none" strike="noStrike" kern="1200" cap="none" normalizeH="0" baseline="0" dirty="0">
                        <a:ln>
                          <a:noFill/>
                        </a:ln>
                        <a:solidFill>
                          <a:schemeClr val="tx1"/>
                        </a:solidFill>
                        <a:effectLst/>
                        <a:latin typeface="Trebuchet MS" pitchFamily="34" charset="0"/>
                        <a:ea typeface="+mn-ea"/>
                        <a:cs typeface="+mn-cs"/>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pPr>
                      <a:r>
                        <a:rPr kumimoji="0" lang="en-GB" sz="1400" b="0" i="0" u="none" strike="noStrike" kern="1200" cap="none" normalizeH="0" baseline="0" dirty="0" smtClean="0">
                          <a:ln>
                            <a:noFill/>
                          </a:ln>
                          <a:solidFill>
                            <a:schemeClr val="tx1"/>
                          </a:solidFill>
                          <a:effectLst/>
                          <a:latin typeface="Lato"/>
                          <a:ea typeface="+mn-ea"/>
                          <a:cs typeface="+mn-cs"/>
                        </a:rPr>
                        <a:t>Investment properties at net book value</a:t>
                      </a:r>
                    </a:p>
                  </a:txBody>
                  <a:tcPr marT="45717" marB="4571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400" b="1" i="0" u="none" strike="noStrike" dirty="0" smtClean="0">
                          <a:solidFill>
                            <a:srgbClr val="1E2746"/>
                          </a:solidFill>
                          <a:effectLst/>
                          <a:latin typeface="Lato"/>
                        </a:rPr>
                        <a:t>5,239</a:t>
                      </a:r>
                      <a:endParaRPr lang="en-GB" sz="1400" b="1" i="0" u="none" strike="noStrike" dirty="0">
                        <a:solidFill>
                          <a:srgbClr val="1E2746"/>
                        </a:solidFill>
                        <a:effectLst/>
                        <a:latin typeface="Lato"/>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rtl="0" fontAlgn="ctr"/>
                      <a:r>
                        <a:rPr lang="en-GB" sz="1400" b="1" i="0" u="none" strike="noStrike" dirty="0">
                          <a:solidFill>
                            <a:srgbClr val="1E2746"/>
                          </a:solidFill>
                          <a:effectLst/>
                          <a:latin typeface="Lato"/>
                        </a:rPr>
                        <a:t>4,045</a:t>
                      </a: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30000"/>
                        </a:spcBef>
                        <a:spcAft>
                          <a:spcPct val="0"/>
                        </a:spcAft>
                        <a:buClr>
                          <a:srgbClr val="004273"/>
                        </a:buClr>
                        <a:buSzTx/>
                        <a:buFontTx/>
                        <a:buNone/>
                        <a:tabLst/>
                      </a:pPr>
                      <a:endParaRPr kumimoji="0" lang="en-GB" sz="1400" b="0" i="0" u="none" strike="noStrike" kern="1200" cap="none" normalizeH="0" baseline="0" dirty="0">
                        <a:ln>
                          <a:noFill/>
                        </a:ln>
                        <a:solidFill>
                          <a:schemeClr val="tx1"/>
                        </a:solidFill>
                        <a:effectLst/>
                        <a:latin typeface="Trebuchet MS" pitchFamily="34" charset="0"/>
                        <a:ea typeface="+mn-ea"/>
                        <a:cs typeface="+mn-cs"/>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pPr>
                      <a:r>
                        <a:rPr kumimoji="0" lang="en-GB" sz="1400" b="0" i="0" u="none" strike="noStrike" kern="1200" cap="none" normalizeH="0" baseline="0" dirty="0" smtClean="0">
                          <a:ln>
                            <a:noFill/>
                          </a:ln>
                          <a:solidFill>
                            <a:schemeClr val="tx1"/>
                          </a:solidFill>
                          <a:effectLst/>
                          <a:latin typeface="Lato"/>
                          <a:ea typeface="+mn-ea"/>
                          <a:cs typeface="+mn-cs"/>
                        </a:rPr>
                        <a:t>Goodwill &amp; Intangibles</a:t>
                      </a:r>
                    </a:p>
                  </a:txBody>
                  <a:tcPr marT="45717" marB="4571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400" b="1" i="0" u="none" strike="noStrike" dirty="0" smtClean="0">
                          <a:solidFill>
                            <a:srgbClr val="1E2746"/>
                          </a:solidFill>
                          <a:effectLst/>
                          <a:latin typeface="Lato"/>
                        </a:rPr>
                        <a:t>11,766</a:t>
                      </a:r>
                      <a:endParaRPr lang="en-GB" sz="1400" b="1" i="0" u="none" strike="noStrike" dirty="0">
                        <a:solidFill>
                          <a:srgbClr val="1E2746"/>
                        </a:solidFill>
                        <a:effectLst/>
                        <a:latin typeface="Lato"/>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rtl="0" fontAlgn="ctr"/>
                      <a:r>
                        <a:rPr lang="en-GB" sz="1400" b="1" i="0" u="none" strike="noStrike" dirty="0">
                          <a:solidFill>
                            <a:srgbClr val="1E2746"/>
                          </a:solidFill>
                          <a:effectLst/>
                          <a:latin typeface="Lato"/>
                        </a:rPr>
                        <a:t>11,832</a:t>
                      </a: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30000"/>
                        </a:spcBef>
                        <a:spcAft>
                          <a:spcPct val="0"/>
                        </a:spcAft>
                        <a:buClr>
                          <a:srgbClr val="004273"/>
                        </a:buClr>
                        <a:buSzTx/>
                        <a:buFontTx/>
                        <a:buNone/>
                        <a:tabLst/>
                      </a:pPr>
                      <a:endParaRPr kumimoji="0" lang="en-GB" sz="1400" b="0" i="0" u="none" strike="noStrike" kern="1200" cap="none" normalizeH="0" baseline="0" dirty="0">
                        <a:ln>
                          <a:noFill/>
                        </a:ln>
                        <a:solidFill>
                          <a:schemeClr val="tx1"/>
                        </a:solidFill>
                        <a:effectLst/>
                        <a:latin typeface="Trebuchet MS" pitchFamily="34" charset="0"/>
                        <a:ea typeface="+mn-ea"/>
                        <a:cs typeface="+mn-cs"/>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pPr>
                      <a:r>
                        <a:rPr kumimoji="0" lang="en-GB" sz="1400" b="0" i="0" u="none" strike="noStrike" kern="1200" cap="none" normalizeH="0" baseline="0" dirty="0" smtClean="0">
                          <a:ln>
                            <a:noFill/>
                          </a:ln>
                          <a:solidFill>
                            <a:schemeClr val="tx1"/>
                          </a:solidFill>
                          <a:effectLst/>
                          <a:latin typeface="Lato"/>
                          <a:ea typeface="+mn-ea"/>
                          <a:cs typeface="+mn-cs"/>
                        </a:rPr>
                        <a:t>Deferred tax asset &amp; HP due after 1 year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400" b="1" i="0" u="none" strike="noStrike" dirty="0" smtClean="0">
                          <a:solidFill>
                            <a:srgbClr val="1E2746"/>
                          </a:solidFill>
                          <a:effectLst/>
                          <a:latin typeface="Lato"/>
                        </a:rPr>
                        <a:t>1,652</a:t>
                      </a:r>
                      <a:endParaRPr lang="en-GB" sz="1400" b="1" i="0" u="none" strike="noStrike" dirty="0">
                        <a:solidFill>
                          <a:srgbClr val="1E2746"/>
                        </a:solidFill>
                        <a:effectLst/>
                        <a:latin typeface="Lato"/>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rtl="0" fontAlgn="ctr"/>
                      <a:r>
                        <a:rPr lang="en-GB" sz="1400" b="1" i="0" u="none" strike="noStrike" dirty="0">
                          <a:solidFill>
                            <a:srgbClr val="1E2746"/>
                          </a:solidFill>
                          <a:effectLst/>
                          <a:latin typeface="Lato"/>
                        </a:rPr>
                        <a:t>1,608</a:t>
                      </a: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30000"/>
                        </a:spcBef>
                        <a:spcAft>
                          <a:spcPct val="0"/>
                        </a:spcAft>
                        <a:buClr>
                          <a:srgbClr val="004273"/>
                        </a:buClr>
                        <a:buSzTx/>
                        <a:buFontTx/>
                        <a:buNone/>
                        <a:tabLst/>
                      </a:pPr>
                      <a:endParaRPr kumimoji="0" lang="en-GB" sz="1400" b="0" i="0" u="none" strike="noStrike" kern="1200" cap="none" normalizeH="0" baseline="0" dirty="0">
                        <a:ln>
                          <a:noFill/>
                        </a:ln>
                        <a:solidFill>
                          <a:schemeClr val="tx1"/>
                        </a:solidFill>
                        <a:effectLst/>
                        <a:latin typeface="Trebuchet MS" pitchFamily="34" charset="0"/>
                        <a:ea typeface="+mn-ea"/>
                        <a:cs typeface="+mn-cs"/>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pPr>
                      <a:r>
                        <a:rPr kumimoji="0" lang="en-GB" sz="1400" b="1" i="0" u="none" strike="noStrike" kern="1200" cap="none" normalizeH="0" baseline="0" dirty="0" smtClean="0">
                          <a:ln>
                            <a:noFill/>
                          </a:ln>
                          <a:solidFill>
                            <a:schemeClr val="tx1"/>
                          </a:solidFill>
                          <a:effectLst/>
                          <a:latin typeface="Lato"/>
                          <a:ea typeface="+mn-ea"/>
                          <a:cs typeface="+mn-cs"/>
                        </a:rPr>
                        <a:t>Total non current assets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0000"/>
                      </a:schemeClr>
                    </a:solidFill>
                  </a:tcPr>
                </a:tc>
                <a:tc>
                  <a:txBody>
                    <a:bodyPr/>
                    <a:lstStyle/>
                    <a:p>
                      <a:pPr algn="r" rtl="0" fontAlgn="ctr"/>
                      <a:r>
                        <a:rPr lang="en-GB" sz="1400" b="1" i="0" u="none" strike="noStrike" dirty="0" smtClean="0">
                          <a:solidFill>
                            <a:srgbClr val="1E2746"/>
                          </a:solidFill>
                          <a:effectLst/>
                          <a:latin typeface="Lato"/>
                        </a:rPr>
                        <a:t>57,321</a:t>
                      </a:r>
                      <a:endParaRPr lang="en-GB" sz="1400" b="1" i="0" u="none" strike="noStrike" dirty="0">
                        <a:solidFill>
                          <a:srgbClr val="1E2746"/>
                        </a:solidFill>
                        <a:effectLst/>
                        <a:latin typeface="Lato"/>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0000"/>
                      </a:schemeClr>
                    </a:solidFill>
                  </a:tcPr>
                </a:tc>
                <a:tc>
                  <a:txBody>
                    <a:bodyPr/>
                    <a:lstStyle/>
                    <a:p>
                      <a:pPr algn="r" rtl="0" fontAlgn="ctr"/>
                      <a:r>
                        <a:rPr lang="en-GB" sz="1400" b="1" i="0" u="none" strike="noStrike" dirty="0">
                          <a:solidFill>
                            <a:srgbClr val="1E2746"/>
                          </a:solidFill>
                          <a:effectLst/>
                          <a:latin typeface="Lato"/>
                        </a:rPr>
                        <a:t>36,330</a:t>
                      </a: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0000"/>
                      </a:schemeClr>
                    </a:solidFill>
                  </a:tcPr>
                </a:tc>
                <a:tc>
                  <a:txBody>
                    <a:bodyPr/>
                    <a:lstStyle/>
                    <a:p>
                      <a:pPr marL="0" marR="0" lvl="0" indent="0" algn="r" defTabSz="914400" rtl="0" eaLnBrk="1" fontAlgn="base" latinLnBrk="0" hangingPunct="1">
                        <a:lnSpc>
                          <a:spcPct val="100000"/>
                        </a:lnSpc>
                        <a:spcBef>
                          <a:spcPct val="30000"/>
                        </a:spcBef>
                        <a:spcAft>
                          <a:spcPct val="0"/>
                        </a:spcAft>
                        <a:buClr>
                          <a:srgbClr val="004273"/>
                        </a:buClr>
                        <a:buSzTx/>
                        <a:buFontTx/>
                        <a:buNone/>
                        <a:tabLst/>
                      </a:pPr>
                      <a:endParaRPr kumimoji="0" lang="en-GB" sz="1400" b="0" i="0" u="none" strike="noStrike" kern="1200" cap="none" normalizeH="0" baseline="0" dirty="0">
                        <a:ln>
                          <a:noFill/>
                        </a:ln>
                        <a:solidFill>
                          <a:schemeClr val="tx1"/>
                        </a:solidFill>
                        <a:effectLst/>
                        <a:latin typeface="Trebuchet MS" pitchFamily="34" charset="0"/>
                        <a:ea typeface="+mn-ea"/>
                        <a:cs typeface="+mn-cs"/>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0000"/>
                      </a:schemeClr>
                    </a:solidFill>
                  </a:tcPr>
                </a:tc>
              </a:tr>
              <a:tr h="28800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pPr>
                      <a:r>
                        <a:rPr kumimoji="0" lang="en-GB" sz="1400" b="0" i="0" u="none" strike="noStrike" kern="1200" cap="none" normalizeH="0" baseline="0" dirty="0" smtClean="0">
                          <a:ln>
                            <a:noFill/>
                          </a:ln>
                          <a:solidFill>
                            <a:schemeClr val="tx1"/>
                          </a:solidFill>
                          <a:effectLst/>
                          <a:latin typeface="Lato"/>
                          <a:ea typeface="+mn-ea"/>
                          <a:cs typeface="+mn-cs"/>
                        </a:rPr>
                        <a:t>Working Capital - Net </a:t>
                      </a:r>
                    </a:p>
                  </a:txBody>
                  <a:tcPr marT="45717" marB="4571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400" b="1" i="0" u="none" strike="noStrike" dirty="0" smtClean="0">
                          <a:solidFill>
                            <a:srgbClr val="1E2746"/>
                          </a:solidFill>
                          <a:effectLst/>
                          <a:latin typeface="Lato"/>
                        </a:rPr>
                        <a:t>4,555</a:t>
                      </a:r>
                      <a:endParaRPr lang="en-GB" sz="1400" b="1" i="0" u="none" strike="noStrike" dirty="0">
                        <a:solidFill>
                          <a:srgbClr val="1E2746"/>
                        </a:solidFill>
                        <a:effectLst/>
                        <a:latin typeface="Lato"/>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rtl="0" fontAlgn="ctr"/>
                      <a:r>
                        <a:rPr lang="en-GB" sz="1400" b="1" i="0" u="none" strike="noStrike" dirty="0">
                          <a:solidFill>
                            <a:srgbClr val="1E2746"/>
                          </a:solidFill>
                          <a:effectLst/>
                          <a:latin typeface="Lato"/>
                        </a:rPr>
                        <a:t>2,159</a:t>
                      </a: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30000"/>
                        </a:spcBef>
                        <a:spcAft>
                          <a:spcPct val="0"/>
                        </a:spcAft>
                        <a:buClr>
                          <a:srgbClr val="004273"/>
                        </a:buClr>
                        <a:buSzTx/>
                        <a:buFontTx/>
                        <a:buNone/>
                        <a:tabLst/>
                      </a:pPr>
                      <a:endParaRPr kumimoji="0" lang="en-US" sz="1400" b="0" i="0" u="none" strike="noStrike" kern="1200" cap="none" normalizeH="0" baseline="0" dirty="0">
                        <a:ln>
                          <a:noFill/>
                        </a:ln>
                        <a:solidFill>
                          <a:schemeClr val="tx1"/>
                        </a:solidFill>
                        <a:effectLst/>
                        <a:latin typeface="Trebuchet MS"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pPr>
                      <a:r>
                        <a:rPr kumimoji="0" lang="en-GB" sz="1400" b="1" i="0" u="none" strike="noStrike" kern="1200" cap="none" normalizeH="0" baseline="0" dirty="0" smtClean="0">
                          <a:ln>
                            <a:noFill/>
                          </a:ln>
                          <a:solidFill>
                            <a:schemeClr val="tx1"/>
                          </a:solidFill>
                          <a:effectLst/>
                          <a:latin typeface="Lato"/>
                          <a:ea typeface="+mn-ea"/>
                          <a:cs typeface="+mn-cs"/>
                        </a:rPr>
                        <a:t>Cash</a:t>
                      </a:r>
                    </a:p>
                  </a:txBody>
                  <a:tcPr marT="45717" marB="4571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400" b="1" i="0" u="none" strike="noStrike" dirty="0" smtClean="0">
                          <a:solidFill>
                            <a:srgbClr val="1E2746"/>
                          </a:solidFill>
                          <a:effectLst/>
                          <a:latin typeface="Lato"/>
                        </a:rPr>
                        <a:t>6,184</a:t>
                      </a:r>
                      <a:endParaRPr lang="en-GB" sz="1400" b="1" i="0" u="none" strike="noStrike" dirty="0">
                        <a:solidFill>
                          <a:srgbClr val="1E2746"/>
                        </a:solidFill>
                        <a:effectLst/>
                        <a:latin typeface="Lato"/>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rtl="0" fontAlgn="ctr"/>
                      <a:r>
                        <a:rPr lang="en-GB" sz="1400" b="1" i="0" u="none" strike="noStrike" dirty="0">
                          <a:solidFill>
                            <a:srgbClr val="1E2746"/>
                          </a:solidFill>
                          <a:effectLst/>
                          <a:latin typeface="Lato"/>
                        </a:rPr>
                        <a:t>17,018</a:t>
                      </a: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30000"/>
                        </a:spcBef>
                        <a:spcAft>
                          <a:spcPct val="0"/>
                        </a:spcAft>
                        <a:buClr>
                          <a:srgbClr val="004273"/>
                        </a:buClr>
                        <a:buSzTx/>
                        <a:buFontTx/>
                        <a:buNone/>
                        <a:tabLst/>
                      </a:pPr>
                      <a:endParaRPr kumimoji="0" lang="en-US" sz="1400" b="0" i="0" u="none" strike="noStrike" kern="1200" cap="none" normalizeH="0" baseline="0" dirty="0">
                        <a:ln>
                          <a:noFill/>
                        </a:ln>
                        <a:solidFill>
                          <a:schemeClr val="tx1"/>
                        </a:solidFill>
                        <a:effectLst/>
                        <a:latin typeface="Trebuchet MS"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pPr>
                      <a:r>
                        <a:rPr kumimoji="0" lang="en-GB" sz="1400" b="0" i="0" u="none" strike="noStrike" kern="1200" cap="none" normalizeH="0" baseline="0" dirty="0" smtClean="0">
                          <a:ln>
                            <a:noFill/>
                          </a:ln>
                          <a:solidFill>
                            <a:schemeClr val="tx1"/>
                          </a:solidFill>
                          <a:effectLst/>
                          <a:latin typeface="Lato"/>
                          <a:ea typeface="+mn-ea"/>
                          <a:cs typeface="+mn-cs"/>
                        </a:rPr>
                        <a:t>Corporation tax payable </a:t>
                      </a:r>
                    </a:p>
                  </a:txBody>
                  <a:tcPr marT="45717" marB="4571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400" b="1" i="0" u="none" strike="noStrike" dirty="0">
                          <a:solidFill>
                            <a:srgbClr val="1E2746"/>
                          </a:solidFill>
                          <a:effectLst/>
                          <a:latin typeface="Lato"/>
                        </a:rPr>
                        <a:t>(</a:t>
                      </a:r>
                      <a:r>
                        <a:rPr lang="en-GB" sz="1400" b="1" i="0" u="none" strike="noStrike" dirty="0" smtClean="0">
                          <a:solidFill>
                            <a:srgbClr val="1E2746"/>
                          </a:solidFill>
                          <a:effectLst/>
                          <a:latin typeface="Lato"/>
                        </a:rPr>
                        <a:t>399)</a:t>
                      </a:r>
                      <a:endParaRPr lang="en-GB" sz="1400" b="1" i="0" u="none" strike="noStrike" dirty="0">
                        <a:solidFill>
                          <a:srgbClr val="1E2746"/>
                        </a:solidFill>
                        <a:effectLst/>
                        <a:latin typeface="Lato"/>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rtl="0" fontAlgn="ctr"/>
                      <a:r>
                        <a:rPr lang="en-GB" sz="1400" b="1" i="0" u="none" strike="noStrike" dirty="0">
                          <a:solidFill>
                            <a:srgbClr val="1E2746"/>
                          </a:solidFill>
                          <a:effectLst/>
                          <a:latin typeface="Lato"/>
                        </a:rPr>
                        <a:t>(346)</a:t>
                      </a: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30000"/>
                        </a:spcBef>
                        <a:spcAft>
                          <a:spcPct val="0"/>
                        </a:spcAft>
                        <a:buClr>
                          <a:srgbClr val="004273"/>
                        </a:buClr>
                        <a:buSzTx/>
                        <a:buFontTx/>
                        <a:buNone/>
                        <a:tabLst/>
                      </a:pPr>
                      <a:endParaRPr kumimoji="0" lang="en-US" sz="1400" b="0" i="0" u="none" strike="noStrike" kern="1200" cap="none" normalizeH="0" baseline="0" dirty="0">
                        <a:ln>
                          <a:noFill/>
                        </a:ln>
                        <a:solidFill>
                          <a:schemeClr val="tx1"/>
                        </a:solidFill>
                        <a:effectLst/>
                        <a:latin typeface="Trebuchet MS"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pPr>
                      <a:r>
                        <a:rPr kumimoji="0" lang="en-GB" sz="1400" b="0" i="0" u="none" strike="noStrike" kern="1200" cap="none" normalizeH="0" baseline="0" dirty="0" smtClean="0">
                          <a:ln>
                            <a:noFill/>
                          </a:ln>
                          <a:solidFill>
                            <a:schemeClr val="tx1"/>
                          </a:solidFill>
                          <a:effectLst/>
                          <a:latin typeface="Lato"/>
                          <a:ea typeface="+mn-ea"/>
                          <a:cs typeface="+mn-cs"/>
                        </a:rPr>
                        <a:t>Bank Loans etc due within 1 year </a:t>
                      </a:r>
                      <a:endParaRPr kumimoji="0" lang="en-US" sz="1400" b="0" i="0" u="none" strike="noStrike" kern="1200" cap="none" normalizeH="0" baseline="0" dirty="0" smtClean="0">
                        <a:ln>
                          <a:noFill/>
                        </a:ln>
                        <a:solidFill>
                          <a:schemeClr val="tx1"/>
                        </a:solidFill>
                        <a:effectLst/>
                        <a:latin typeface="Lato"/>
                        <a:ea typeface="+mn-ea"/>
                        <a:cs typeface="+mn-cs"/>
                      </a:endParaRPr>
                    </a:p>
                  </a:txBody>
                  <a:tcPr marT="45717" marB="4571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400" b="1" i="0" u="none" strike="noStrike" dirty="0" smtClean="0">
                          <a:solidFill>
                            <a:srgbClr val="1E2746"/>
                          </a:solidFill>
                          <a:effectLst/>
                          <a:latin typeface="Lato"/>
                        </a:rPr>
                        <a:t>(10,645)</a:t>
                      </a:r>
                      <a:endParaRPr lang="en-GB" sz="1400" b="1" i="0" u="none" strike="noStrike" dirty="0">
                        <a:solidFill>
                          <a:srgbClr val="1E2746"/>
                        </a:solidFill>
                        <a:effectLst/>
                        <a:latin typeface="Lato"/>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rtl="0" fontAlgn="ctr"/>
                      <a:r>
                        <a:rPr lang="en-GB" sz="1400" b="1" i="0" u="none" strike="noStrike" dirty="0">
                          <a:solidFill>
                            <a:srgbClr val="1E2746"/>
                          </a:solidFill>
                          <a:effectLst/>
                          <a:latin typeface="Lato"/>
                        </a:rPr>
                        <a:t>(631)</a:t>
                      </a: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30000"/>
                        </a:spcBef>
                        <a:spcAft>
                          <a:spcPct val="0"/>
                        </a:spcAft>
                        <a:buClr>
                          <a:srgbClr val="004273"/>
                        </a:buClr>
                        <a:buSzTx/>
                        <a:buFontTx/>
                        <a:buNone/>
                        <a:tabLst/>
                      </a:pPr>
                      <a:endParaRPr kumimoji="0" lang="en-US" sz="1400" b="0" i="0" u="none" strike="noStrike" kern="1200" cap="none" normalizeH="0" baseline="0" dirty="0">
                        <a:ln>
                          <a:noFill/>
                        </a:ln>
                        <a:solidFill>
                          <a:schemeClr val="tx1"/>
                        </a:solidFill>
                        <a:effectLst/>
                        <a:latin typeface="Trebuchet MS"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pPr>
                      <a:r>
                        <a:rPr kumimoji="0" lang="en-GB" sz="1400" b="1" i="0" u="none" strike="noStrike" kern="1200" cap="none" normalizeH="0" baseline="0" dirty="0" smtClean="0">
                          <a:ln>
                            <a:noFill/>
                          </a:ln>
                          <a:solidFill>
                            <a:schemeClr val="tx1"/>
                          </a:solidFill>
                          <a:effectLst/>
                          <a:latin typeface="Lato"/>
                          <a:ea typeface="+mn-ea"/>
                          <a:cs typeface="+mn-cs"/>
                        </a:rPr>
                        <a:t>Net Current Assets</a:t>
                      </a:r>
                    </a:p>
                  </a:txBody>
                  <a:tcPr marT="45717" marB="4571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rtl="0" fontAlgn="ctr"/>
                      <a:r>
                        <a:rPr lang="en-GB" sz="1400" b="1" i="0" u="none" strike="noStrike" dirty="0" smtClean="0">
                          <a:solidFill>
                            <a:srgbClr val="1E2746"/>
                          </a:solidFill>
                          <a:effectLst/>
                          <a:latin typeface="Lato"/>
                        </a:rPr>
                        <a:t>(305)</a:t>
                      </a:r>
                      <a:endParaRPr lang="en-GB" sz="1400" b="1" i="0" u="none" strike="noStrike" dirty="0">
                        <a:solidFill>
                          <a:srgbClr val="1E2746"/>
                        </a:solidFill>
                        <a:effectLst/>
                        <a:latin typeface="Lato"/>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rtl="0" fontAlgn="ctr"/>
                      <a:r>
                        <a:rPr lang="en-GB" sz="1400" b="1" i="0" u="none" strike="noStrike" dirty="0">
                          <a:solidFill>
                            <a:srgbClr val="1E2746"/>
                          </a:solidFill>
                          <a:effectLst/>
                          <a:latin typeface="Lato"/>
                        </a:rPr>
                        <a:t>18,200</a:t>
                      </a: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lvl="0" indent="0" algn="r" defTabSz="914400" rtl="0" eaLnBrk="1" fontAlgn="base" latinLnBrk="0" hangingPunct="1">
                        <a:lnSpc>
                          <a:spcPct val="100000"/>
                        </a:lnSpc>
                        <a:spcBef>
                          <a:spcPct val="30000"/>
                        </a:spcBef>
                        <a:spcAft>
                          <a:spcPct val="0"/>
                        </a:spcAft>
                        <a:buClr>
                          <a:srgbClr val="004273"/>
                        </a:buClr>
                        <a:buSzTx/>
                        <a:buFontTx/>
                        <a:buNone/>
                        <a:tabLst/>
                      </a:pPr>
                      <a:endParaRPr kumimoji="0" lang="en-US" sz="1400" b="0" i="0" u="none" strike="noStrike" kern="1200" cap="none" normalizeH="0" baseline="0" dirty="0">
                        <a:ln>
                          <a:noFill/>
                        </a:ln>
                        <a:solidFill>
                          <a:schemeClr val="tx1"/>
                        </a:solidFill>
                        <a:effectLst/>
                        <a:latin typeface="Trebuchet MS"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28800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pPr>
                      <a:r>
                        <a:rPr kumimoji="0" lang="en-GB" sz="1400" b="0" i="0" u="none" strike="noStrike" kern="1200" cap="none" normalizeH="0" baseline="0" dirty="0" smtClean="0">
                          <a:ln>
                            <a:noFill/>
                          </a:ln>
                          <a:solidFill>
                            <a:schemeClr val="tx1"/>
                          </a:solidFill>
                          <a:effectLst/>
                          <a:latin typeface="Lato"/>
                          <a:ea typeface="+mn-ea"/>
                          <a:cs typeface="+mn-cs"/>
                        </a:rPr>
                        <a:t>Bank Loans </a:t>
                      </a:r>
                      <a:r>
                        <a:rPr kumimoji="0" lang="en-GB" sz="1400" b="0" i="0" u="none" strike="noStrike" kern="1200" cap="none" normalizeH="0" baseline="0" dirty="0" err="1" smtClean="0">
                          <a:ln>
                            <a:noFill/>
                          </a:ln>
                          <a:solidFill>
                            <a:schemeClr val="tx1"/>
                          </a:solidFill>
                          <a:effectLst/>
                          <a:latin typeface="Lato"/>
                          <a:ea typeface="+mn-ea"/>
                          <a:cs typeface="+mn-cs"/>
                        </a:rPr>
                        <a:t>etc</a:t>
                      </a:r>
                      <a:r>
                        <a:rPr kumimoji="0" lang="en-GB" sz="1400" b="0" i="0" u="none" strike="noStrike" kern="1200" cap="none" normalizeH="0" baseline="0" dirty="0" smtClean="0">
                          <a:ln>
                            <a:noFill/>
                          </a:ln>
                          <a:solidFill>
                            <a:schemeClr val="tx1"/>
                          </a:solidFill>
                          <a:effectLst/>
                          <a:latin typeface="Lato"/>
                          <a:ea typeface="+mn-ea"/>
                          <a:cs typeface="+mn-cs"/>
                        </a:rPr>
                        <a:t> due after 1 year</a:t>
                      </a:r>
                      <a:endParaRPr kumimoji="0" lang="en-US" sz="1400" b="0" i="0" u="none" strike="noStrike" kern="1200" cap="none" normalizeH="0" baseline="0" dirty="0" smtClean="0">
                        <a:ln>
                          <a:noFill/>
                        </a:ln>
                        <a:solidFill>
                          <a:schemeClr val="tx1"/>
                        </a:solidFill>
                        <a:effectLst/>
                        <a:latin typeface="Lato"/>
                        <a:ea typeface="+mn-ea"/>
                        <a:cs typeface="+mn-cs"/>
                      </a:endParaRPr>
                    </a:p>
                  </a:txBody>
                  <a:tcPr marT="45717" marB="4571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400" b="1" i="0" u="none" strike="noStrike" dirty="0">
                          <a:solidFill>
                            <a:srgbClr val="1E2746"/>
                          </a:solidFill>
                          <a:effectLst/>
                          <a:latin typeface="Lato"/>
                        </a:rPr>
                        <a:t>(</a:t>
                      </a:r>
                      <a:r>
                        <a:rPr lang="en-GB" sz="1400" b="1" i="0" u="none" strike="noStrike" dirty="0" smtClean="0">
                          <a:solidFill>
                            <a:srgbClr val="1E2746"/>
                          </a:solidFill>
                          <a:effectLst/>
                          <a:latin typeface="Lato"/>
                        </a:rPr>
                        <a:t>2,453)</a:t>
                      </a:r>
                      <a:endParaRPr lang="en-GB" sz="1400" b="1" i="0" u="none" strike="noStrike" dirty="0">
                        <a:solidFill>
                          <a:srgbClr val="1E2746"/>
                        </a:solidFill>
                        <a:effectLst/>
                        <a:latin typeface="Lato"/>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rtl="0" fontAlgn="ctr"/>
                      <a:r>
                        <a:rPr lang="en-GB" sz="1400" b="1" i="0" u="none" strike="noStrike" dirty="0">
                          <a:solidFill>
                            <a:srgbClr val="1E2746"/>
                          </a:solidFill>
                          <a:effectLst/>
                          <a:latin typeface="Lato"/>
                        </a:rPr>
                        <a:t>(2,905)</a:t>
                      </a: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b="0" dirty="0">
                        <a:latin typeface="Lato" charset="0"/>
                        <a:ea typeface="Lato" charset="0"/>
                        <a:cs typeface="Lato"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defRPr/>
                      </a:pPr>
                      <a:r>
                        <a:rPr kumimoji="0" lang="en-US" sz="1400" b="0" i="0" u="none" strike="noStrike" kern="1200" cap="none" normalizeH="0" baseline="0" dirty="0" smtClean="0">
                          <a:ln>
                            <a:noFill/>
                          </a:ln>
                          <a:solidFill>
                            <a:schemeClr val="tx1"/>
                          </a:solidFill>
                          <a:effectLst/>
                          <a:latin typeface="Lato"/>
                          <a:ea typeface="+mn-ea"/>
                          <a:cs typeface="+mn-cs"/>
                        </a:rPr>
                        <a:t>Finance Lease re Pontoon due after 1yr</a:t>
                      </a:r>
                    </a:p>
                  </a:txBody>
                  <a:tcPr marT="45717" marB="4571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400" b="1" i="0" u="none" strike="noStrike" dirty="0">
                          <a:solidFill>
                            <a:srgbClr val="1E2746"/>
                          </a:solidFill>
                          <a:effectLst/>
                          <a:latin typeface="Lato"/>
                        </a:rPr>
                        <a:t>(</a:t>
                      </a:r>
                      <a:r>
                        <a:rPr lang="en-GB" sz="1400" b="1" i="0" u="none" strike="noStrike" dirty="0" smtClean="0">
                          <a:solidFill>
                            <a:srgbClr val="1E2746"/>
                          </a:solidFill>
                          <a:effectLst/>
                          <a:latin typeface="Lato"/>
                        </a:rPr>
                        <a:t>4,695)</a:t>
                      </a:r>
                      <a:endParaRPr lang="en-GB" sz="1400" b="1" i="0" u="none" strike="noStrike" dirty="0">
                        <a:solidFill>
                          <a:srgbClr val="1E2746"/>
                        </a:solidFill>
                        <a:effectLst/>
                        <a:latin typeface="Lato"/>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rtl="0" fontAlgn="ctr"/>
                      <a:r>
                        <a:rPr lang="en-GB" sz="1400" b="1" i="0" u="none" strike="noStrike" dirty="0">
                          <a:solidFill>
                            <a:srgbClr val="1E2746"/>
                          </a:solidFill>
                          <a:effectLst/>
                          <a:latin typeface="Lato"/>
                        </a:rPr>
                        <a:t>(4,730)</a:t>
                      </a: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30000"/>
                        </a:spcBef>
                        <a:spcAft>
                          <a:spcPct val="0"/>
                        </a:spcAft>
                        <a:buClr>
                          <a:srgbClr val="004273"/>
                        </a:buClr>
                        <a:buSzTx/>
                        <a:buFontTx/>
                        <a:buNone/>
                        <a:tabLst/>
                      </a:pPr>
                      <a:endParaRPr kumimoji="0" lang="en-GB" sz="1400" b="0" i="0" u="none" strike="noStrike" kern="1200" cap="none" normalizeH="0" baseline="0" dirty="0">
                        <a:ln>
                          <a:noFill/>
                        </a:ln>
                        <a:solidFill>
                          <a:schemeClr val="tx1"/>
                        </a:solidFill>
                        <a:effectLst/>
                        <a:latin typeface="Trebuchet MS" pitchFamily="34" charset="0"/>
                        <a:ea typeface="+mn-ea"/>
                        <a:cs typeface="+mn-cs"/>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pPr>
                      <a:r>
                        <a:rPr kumimoji="0" lang="en-GB" sz="1400" b="0" i="0" u="none" strike="noStrike" kern="1200" cap="none" normalizeH="0" baseline="0" dirty="0" smtClean="0">
                          <a:ln>
                            <a:noFill/>
                          </a:ln>
                          <a:solidFill>
                            <a:schemeClr val="tx1"/>
                          </a:solidFill>
                          <a:effectLst/>
                          <a:latin typeface="Lato"/>
                          <a:ea typeface="+mn-ea"/>
                          <a:cs typeface="+mn-cs"/>
                        </a:rPr>
                        <a:t>Pension Provisions &amp; Def. Tax </a:t>
                      </a:r>
                      <a:endParaRPr kumimoji="0" lang="en-US" sz="1400" b="0" i="0" u="none" strike="noStrike" kern="1200" cap="none" normalizeH="0" baseline="0" dirty="0" smtClean="0">
                        <a:ln>
                          <a:noFill/>
                        </a:ln>
                        <a:solidFill>
                          <a:schemeClr val="tx1"/>
                        </a:solidFill>
                        <a:effectLst/>
                        <a:latin typeface="Lato"/>
                        <a:ea typeface="+mn-ea"/>
                        <a:cs typeface="+mn-cs"/>
                      </a:endParaRPr>
                    </a:p>
                  </a:txBody>
                  <a:tcPr marT="45717" marB="45717"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400" b="1" i="0" u="none" strike="noStrike" dirty="0">
                          <a:solidFill>
                            <a:srgbClr val="1E2746"/>
                          </a:solidFill>
                          <a:effectLst/>
                          <a:latin typeface="Lato"/>
                        </a:rPr>
                        <a:t>(</a:t>
                      </a:r>
                      <a:r>
                        <a:rPr lang="en-GB" sz="1400" b="1" i="0" u="none" strike="noStrike" dirty="0" smtClean="0">
                          <a:solidFill>
                            <a:srgbClr val="1E2746"/>
                          </a:solidFill>
                          <a:effectLst/>
                          <a:latin typeface="Lato"/>
                        </a:rPr>
                        <a:t>5,301)</a:t>
                      </a:r>
                      <a:endParaRPr lang="en-GB" sz="1400" b="1" i="0" u="none" strike="noStrike" dirty="0">
                        <a:solidFill>
                          <a:srgbClr val="1E2746"/>
                        </a:solidFill>
                        <a:effectLst/>
                        <a:latin typeface="Lato"/>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rtl="0" fontAlgn="ctr"/>
                      <a:r>
                        <a:rPr lang="en-GB" sz="1400" b="1" i="0" u="none" strike="noStrike" dirty="0">
                          <a:solidFill>
                            <a:srgbClr val="1E2746"/>
                          </a:solidFill>
                          <a:effectLst/>
                          <a:latin typeface="Lato"/>
                        </a:rPr>
                        <a:t>(5,162)</a:t>
                      </a: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base" latinLnBrk="0" hangingPunct="1">
                        <a:lnSpc>
                          <a:spcPct val="100000"/>
                        </a:lnSpc>
                        <a:spcBef>
                          <a:spcPct val="30000"/>
                        </a:spcBef>
                        <a:spcAft>
                          <a:spcPct val="0"/>
                        </a:spcAft>
                        <a:buClr>
                          <a:srgbClr val="004273"/>
                        </a:buClr>
                        <a:buSzTx/>
                        <a:buFontTx/>
                        <a:buNone/>
                        <a:tabLst/>
                      </a:pPr>
                      <a:endParaRPr kumimoji="0" lang="en-GB" sz="1400" b="0" i="0" u="none" strike="noStrike" kern="1200" cap="none" normalizeH="0" baseline="0" dirty="0">
                        <a:ln>
                          <a:noFill/>
                        </a:ln>
                        <a:solidFill>
                          <a:schemeClr val="tx1"/>
                        </a:solidFill>
                        <a:effectLst/>
                        <a:latin typeface="Trebuchet MS" pitchFamily="34" charset="0"/>
                        <a:ea typeface="+mn-ea"/>
                        <a:cs typeface="+mn-cs"/>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28800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pPr>
                      <a:r>
                        <a:rPr kumimoji="0" lang="en-GB" sz="1400" b="1" i="0" u="none" strike="noStrike" kern="1200" cap="none" normalizeH="0" baseline="0" dirty="0" smtClean="0">
                          <a:ln>
                            <a:noFill/>
                          </a:ln>
                          <a:solidFill>
                            <a:schemeClr val="tx1"/>
                          </a:solidFill>
                          <a:effectLst/>
                          <a:latin typeface="Lato"/>
                          <a:ea typeface="+mn-ea"/>
                          <a:cs typeface="+mn-cs"/>
                        </a:rPr>
                        <a:t>Equity Shareholders funds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rtl="0" fontAlgn="ctr"/>
                      <a:r>
                        <a:rPr lang="en-GB" sz="1400" b="1" i="0" u="none" strike="noStrike" dirty="0" smtClean="0">
                          <a:solidFill>
                            <a:srgbClr val="1E2746"/>
                          </a:solidFill>
                          <a:effectLst/>
                          <a:latin typeface="Lato"/>
                        </a:rPr>
                        <a:t>44,567</a:t>
                      </a:r>
                      <a:endParaRPr lang="en-GB" sz="1400" b="1" i="0" u="none" strike="noStrike" dirty="0">
                        <a:solidFill>
                          <a:srgbClr val="1E2746"/>
                        </a:solidFill>
                        <a:effectLst/>
                        <a:latin typeface="Lato"/>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rtl="0" fontAlgn="ctr"/>
                      <a:r>
                        <a:rPr lang="en-GB" sz="1400" b="1" i="0" u="none" strike="noStrike" dirty="0">
                          <a:solidFill>
                            <a:srgbClr val="1E2746"/>
                          </a:solidFill>
                          <a:effectLst/>
                          <a:latin typeface="Lato"/>
                        </a:rPr>
                        <a:t>41,733</a:t>
                      </a: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lvl="0" indent="0" algn="r" defTabSz="914400" rtl="0" eaLnBrk="1" fontAlgn="base" latinLnBrk="0" hangingPunct="1">
                        <a:lnSpc>
                          <a:spcPct val="100000"/>
                        </a:lnSpc>
                        <a:spcBef>
                          <a:spcPct val="30000"/>
                        </a:spcBef>
                        <a:spcAft>
                          <a:spcPct val="0"/>
                        </a:spcAft>
                        <a:buClr>
                          <a:srgbClr val="004273"/>
                        </a:buClr>
                        <a:buSzTx/>
                        <a:buFontTx/>
                        <a:buNone/>
                        <a:tabLst/>
                      </a:pPr>
                      <a:endParaRPr kumimoji="0" lang="en-GB" sz="1400" b="0" i="0" u="none" strike="noStrike" kern="1200" cap="none" normalizeH="0" baseline="0" dirty="0">
                        <a:ln>
                          <a:noFill/>
                        </a:ln>
                        <a:solidFill>
                          <a:schemeClr val="tx1"/>
                        </a:solidFill>
                        <a:effectLst/>
                        <a:latin typeface="Trebuchet MS" pitchFamily="34" charset="0"/>
                        <a:ea typeface="+mn-ea"/>
                        <a:cs typeface="+mn-cs"/>
                      </a:endParaRPr>
                    </a:p>
                  </a:txBody>
                  <a:tcPr marL="0" marR="8572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bl>
          </a:graphicData>
        </a:graphic>
      </p:graphicFrame>
    </p:spTree>
    <p:extLst>
      <p:ext uri="{BB962C8B-B14F-4D97-AF65-F5344CB8AC3E}">
        <p14:creationId xmlns:p14="http://schemas.microsoft.com/office/powerpoint/2010/main" val="3865399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839638" y="6343739"/>
            <a:ext cx="2133600" cy="365125"/>
          </a:xfrm>
        </p:spPr>
        <p:txBody>
          <a:bodyPr/>
          <a:lstStyle/>
          <a:p>
            <a:fld id="{63A9AF46-3E10-44FA-97E5-E8F482202D9A}" type="slidenum">
              <a:rPr lang="en-GB" smtClean="0"/>
              <a:pPr/>
              <a:t>26</a:t>
            </a:fld>
            <a:endParaRPr lang="en-GB"/>
          </a:p>
        </p:txBody>
      </p:sp>
      <p:sp>
        <p:nvSpPr>
          <p:cNvPr id="3" name="Title 2"/>
          <p:cNvSpPr>
            <a:spLocks noGrp="1"/>
          </p:cNvSpPr>
          <p:nvPr>
            <p:ph type="title"/>
          </p:nvPr>
        </p:nvSpPr>
        <p:spPr/>
        <p:txBody>
          <a:bodyPr>
            <a:normAutofit fontScale="90000"/>
          </a:bodyPr>
          <a:lstStyle/>
          <a:p>
            <a:pPr>
              <a:defRPr/>
            </a:pPr>
            <a:r>
              <a:rPr lang="en-GB" altLang="en-US" b="1" dirty="0" smtClean="0">
                <a:solidFill>
                  <a:srgbClr val="58BAB1"/>
                </a:solidFill>
              </a:rPr>
              <a:t>Borrowings, Cash &amp; Liquidity</a:t>
            </a:r>
            <a:endParaRPr lang="en-GB" altLang="en-US" b="1" dirty="0">
              <a:solidFill>
                <a:srgbClr val="58BAB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25906757"/>
              </p:ext>
            </p:extLst>
          </p:nvPr>
        </p:nvGraphicFramePr>
        <p:xfrm>
          <a:off x="363554" y="1452085"/>
          <a:ext cx="8361702" cy="4135120"/>
        </p:xfrm>
        <a:graphic>
          <a:graphicData uri="http://schemas.openxmlformats.org/drawingml/2006/table">
            <a:tbl>
              <a:tblPr firstRow="1" bandRow="1">
                <a:tableStyleId>{5C22544A-7EE6-4342-B048-85BDC9FD1C3A}</a:tableStyleId>
              </a:tblPr>
              <a:tblGrid>
                <a:gridCol w="3388050"/>
                <a:gridCol w="2423054"/>
                <a:gridCol w="1415845"/>
                <a:gridCol w="1134753"/>
              </a:tblGrid>
              <a:tr h="370840">
                <a:tc rowSpan="2">
                  <a:txBody>
                    <a:bodyPr/>
                    <a:lstStyle/>
                    <a:p>
                      <a:pPr algn="l" rtl="0" fontAlgn="ctr"/>
                      <a:r>
                        <a:rPr lang="en-GB" sz="1400" b="0" i="0" u="none" strike="noStrike" dirty="0">
                          <a:solidFill>
                            <a:srgbClr val="13095B"/>
                          </a:solidFill>
                          <a:effectLst/>
                          <a:latin typeface="Lato"/>
                        </a:rPr>
                        <a:t>All figs £ ‘000’s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8BAB1"/>
                    </a:solidFill>
                  </a:tcPr>
                </a:tc>
                <a:tc>
                  <a:txBody>
                    <a:bodyPr/>
                    <a:lstStyle/>
                    <a:p>
                      <a:pPr algn="r" rtl="0" fontAlgn="ctr"/>
                      <a:r>
                        <a:rPr lang="en-GB" sz="1400" b="1" i="0" u="none" strike="noStrike" dirty="0">
                          <a:solidFill>
                            <a:srgbClr val="13095B"/>
                          </a:solidFill>
                          <a:effectLst/>
                          <a:latin typeface="Lato"/>
                        </a:rPr>
                        <a:t>31-Mar</a:t>
                      </a: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8BAB1"/>
                    </a:solidFill>
                  </a:tcPr>
                </a:tc>
                <a:tc>
                  <a:txBody>
                    <a:bodyPr/>
                    <a:lstStyle/>
                    <a:p>
                      <a:pPr algn="r" rtl="0" fontAlgn="ctr"/>
                      <a:r>
                        <a:rPr lang="en-GB" sz="1400" b="0" i="0" u="none" strike="noStrike" dirty="0">
                          <a:solidFill>
                            <a:srgbClr val="13095B"/>
                          </a:solidFill>
                          <a:effectLst/>
                          <a:latin typeface="Lato"/>
                        </a:rPr>
                        <a:t>31-Mar</a:t>
                      </a: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8BAB1"/>
                    </a:solidFill>
                  </a:tcPr>
                </a:tc>
                <a:tc>
                  <a:txBody>
                    <a:bodyPr/>
                    <a:lstStyle/>
                    <a:p>
                      <a:pPr marL="0" algn="r" defTabSz="914400" rtl="0" eaLnBrk="1" latinLnBrk="0" hangingPunct="1"/>
                      <a:endParaRPr lang="en-US" sz="1600" b="0" kern="1200" dirty="0">
                        <a:solidFill>
                          <a:srgbClr val="13095B"/>
                        </a:solidFill>
                        <a:latin typeface="Lato" charset="0"/>
                        <a:ea typeface="Lato" charset="0"/>
                        <a:cs typeface="Lato"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8BAB1"/>
                    </a:solidFill>
                  </a:tcPr>
                </a:tc>
              </a:tr>
              <a:tr h="370840">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400" b="1" i="0" u="none" strike="noStrike" dirty="0" smtClean="0">
                          <a:solidFill>
                            <a:srgbClr val="13095B"/>
                          </a:solidFill>
                          <a:effectLst/>
                          <a:latin typeface="Lato"/>
                        </a:rPr>
                        <a:t>2019</a:t>
                      </a:r>
                      <a:endParaRPr lang="en-GB" sz="1400" b="1" i="0" u="none" strike="noStrike" dirty="0">
                        <a:solidFill>
                          <a:srgbClr val="13095B"/>
                        </a:solidFill>
                        <a:effectLst/>
                        <a:latin typeface="Lato"/>
                      </a:endParaRP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rtl="0" fontAlgn="ctr"/>
                      <a:r>
                        <a:rPr lang="en-GB" sz="1400" b="0" i="0" u="none" strike="noStrike" dirty="0">
                          <a:solidFill>
                            <a:srgbClr val="13095B"/>
                          </a:solidFill>
                          <a:effectLst/>
                          <a:latin typeface="Lato"/>
                        </a:rPr>
                        <a:t>2018</a:t>
                      </a: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b="0" dirty="0">
                        <a:latin typeface="Lato" charset="0"/>
                        <a:ea typeface="Lato" charset="0"/>
                        <a:cs typeface="Lato"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l" rtl="0" fontAlgn="ctr"/>
                      <a:r>
                        <a:rPr lang="en-GB" sz="1400" b="0" i="0" u="none" strike="noStrike" dirty="0">
                          <a:solidFill>
                            <a:srgbClr val="1E2746"/>
                          </a:solidFill>
                          <a:effectLst/>
                          <a:latin typeface="Lato"/>
                        </a:rPr>
                        <a:t>Bank </a:t>
                      </a:r>
                      <a:r>
                        <a:rPr lang="en-GB" sz="1400" b="0" i="0" u="none" strike="noStrike" dirty="0" smtClean="0">
                          <a:solidFill>
                            <a:srgbClr val="1E2746"/>
                          </a:solidFill>
                          <a:effectLst/>
                          <a:latin typeface="Lato"/>
                        </a:rPr>
                        <a:t>Loans*</a:t>
                      </a:r>
                      <a:endParaRPr lang="en-GB" sz="1400" b="0" i="0" u="none" strike="noStrike" dirty="0">
                        <a:solidFill>
                          <a:srgbClr val="1E2746"/>
                        </a:solidFill>
                        <a:effectLst/>
                        <a:latin typeface="Lato"/>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400" b="1" i="0" u="none" strike="noStrike" dirty="0" smtClean="0">
                          <a:solidFill>
                            <a:srgbClr val="1E2746"/>
                          </a:solidFill>
                          <a:effectLst/>
                          <a:latin typeface="Lato"/>
                        </a:rPr>
                        <a:t>(12,814)</a:t>
                      </a:r>
                      <a:endParaRPr lang="en-GB" sz="1400" b="1" i="0" u="none" strike="noStrike" dirty="0">
                        <a:solidFill>
                          <a:srgbClr val="1E2746"/>
                        </a:solidFill>
                        <a:effectLst/>
                        <a:latin typeface="Lato"/>
                      </a:endParaRP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rtl="0" fontAlgn="ctr"/>
                      <a:r>
                        <a:rPr lang="en-GB" sz="1400" b="0" i="0" u="none" strike="noStrike" dirty="0">
                          <a:solidFill>
                            <a:srgbClr val="1E2746"/>
                          </a:solidFill>
                          <a:effectLst/>
                          <a:latin typeface="Lato"/>
                        </a:rPr>
                        <a:t>(3,329)</a:t>
                      </a: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b="0" dirty="0">
                        <a:latin typeface="Lato" charset="0"/>
                        <a:ea typeface="Lato" charset="0"/>
                        <a:cs typeface="Lato"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l" rtl="0" fontAlgn="ctr"/>
                      <a:r>
                        <a:rPr lang="en-GB" sz="1400" b="0" i="0" u="none" strike="noStrike" dirty="0">
                          <a:solidFill>
                            <a:srgbClr val="1E2746"/>
                          </a:solidFill>
                          <a:effectLst/>
                          <a:latin typeface="Lato"/>
                        </a:rPr>
                        <a:t>HP on </a:t>
                      </a:r>
                      <a:r>
                        <a:rPr lang="en-GB" sz="1400" b="0" i="0" u="none" strike="noStrike" dirty="0" err="1">
                          <a:solidFill>
                            <a:srgbClr val="1E2746"/>
                          </a:solidFill>
                          <a:effectLst/>
                          <a:latin typeface="Lato"/>
                        </a:rPr>
                        <a:t>Momart</a:t>
                      </a:r>
                      <a:r>
                        <a:rPr lang="en-GB" sz="1400" b="0" i="0" u="none" strike="noStrike" dirty="0">
                          <a:solidFill>
                            <a:srgbClr val="1E2746"/>
                          </a:solidFill>
                          <a:effectLst/>
                          <a:latin typeface="Lato"/>
                        </a:rPr>
                        <a:t> Trucks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0000"/>
                      </a:schemeClr>
                    </a:solidFill>
                  </a:tcPr>
                </a:tc>
                <a:tc>
                  <a:txBody>
                    <a:bodyPr/>
                    <a:lstStyle/>
                    <a:p>
                      <a:pPr algn="r" rtl="0" fontAlgn="ctr"/>
                      <a:r>
                        <a:rPr lang="en-GB" sz="1400" b="1" i="0" u="none" strike="noStrike" dirty="0" smtClean="0">
                          <a:solidFill>
                            <a:srgbClr val="1E2746"/>
                          </a:solidFill>
                          <a:effectLst/>
                          <a:latin typeface="Lato"/>
                        </a:rPr>
                        <a:t>(248)</a:t>
                      </a:r>
                      <a:endParaRPr lang="en-GB" sz="1400" b="1" i="0" u="none" strike="noStrike" dirty="0">
                        <a:solidFill>
                          <a:srgbClr val="1E2746"/>
                        </a:solidFill>
                        <a:effectLst/>
                        <a:latin typeface="Lato"/>
                      </a:endParaRP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0000"/>
                      </a:schemeClr>
                    </a:solidFill>
                  </a:tcPr>
                </a:tc>
                <a:tc>
                  <a:txBody>
                    <a:bodyPr/>
                    <a:lstStyle/>
                    <a:p>
                      <a:pPr algn="r" rtl="0" fontAlgn="ctr"/>
                      <a:r>
                        <a:rPr lang="en-GB" sz="1400" b="0" i="0" u="none" strike="noStrike" dirty="0">
                          <a:solidFill>
                            <a:srgbClr val="1E2746"/>
                          </a:solidFill>
                          <a:effectLst/>
                          <a:latin typeface="Lato"/>
                        </a:rPr>
                        <a:t>(173)</a:t>
                      </a: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0000"/>
                      </a:schemeClr>
                    </a:solidFill>
                  </a:tcPr>
                </a:tc>
                <a:tc>
                  <a:txBody>
                    <a:bodyPr/>
                    <a:lstStyle/>
                    <a:p>
                      <a:pPr algn="r"/>
                      <a:endParaRPr lang="en-US" sz="1400" b="0" dirty="0">
                        <a:latin typeface="Lato" charset="0"/>
                        <a:ea typeface="Lato" charset="0"/>
                        <a:cs typeface="Lato"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0000"/>
                      </a:schemeClr>
                    </a:solidFill>
                  </a:tcPr>
                </a:tc>
              </a:tr>
              <a:tr h="370840">
                <a:tc>
                  <a:txBody>
                    <a:bodyPr/>
                    <a:lstStyle/>
                    <a:p>
                      <a:pPr algn="l" rtl="0" fontAlgn="ctr"/>
                      <a:r>
                        <a:rPr lang="en-GB" sz="1400" b="0" i="0" u="none" strike="noStrike">
                          <a:solidFill>
                            <a:srgbClr val="1E2746"/>
                          </a:solidFill>
                          <a:effectLst/>
                          <a:latin typeface="Lato"/>
                        </a:rPr>
                        <a:t>Total borrowings &amp; HP</a:t>
                      </a:r>
                    </a:p>
                  </a:txBody>
                  <a:tcPr marL="0" marR="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400" b="1" i="0" u="none" strike="noStrike" dirty="0" smtClean="0">
                          <a:solidFill>
                            <a:srgbClr val="1E2746"/>
                          </a:solidFill>
                          <a:effectLst/>
                          <a:latin typeface="Lato"/>
                        </a:rPr>
                        <a:t>(13,062</a:t>
                      </a:r>
                      <a:r>
                        <a:rPr lang="en-GB" sz="1400" b="1" i="0" u="none" strike="noStrike" dirty="0">
                          <a:solidFill>
                            <a:srgbClr val="1E2746"/>
                          </a:solidFill>
                          <a:effectLst/>
                          <a:latin typeface="Lato"/>
                        </a:rPr>
                        <a:t>)</a:t>
                      </a:r>
                    </a:p>
                  </a:txBody>
                  <a:tcPr marL="0" marR="857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rtl="0" fontAlgn="ctr"/>
                      <a:r>
                        <a:rPr lang="en-GB" sz="1400" b="0" i="0" u="none" strike="noStrike" dirty="0">
                          <a:solidFill>
                            <a:srgbClr val="1E2746"/>
                          </a:solidFill>
                          <a:effectLst/>
                          <a:latin typeface="Lato"/>
                        </a:rPr>
                        <a:t>(3,502)</a:t>
                      </a:r>
                    </a:p>
                  </a:txBody>
                  <a:tcPr marL="0" marR="857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b="1" dirty="0">
                        <a:latin typeface="Lato" charset="0"/>
                        <a:ea typeface="Lato" charset="0"/>
                        <a:cs typeface="Lato"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l" rtl="0" fontAlgn="ctr"/>
                      <a:r>
                        <a:rPr lang="en-GB" sz="1400" b="1" i="0" u="none" strike="noStrike" dirty="0" smtClean="0">
                          <a:solidFill>
                            <a:srgbClr val="1E2746"/>
                          </a:solidFill>
                          <a:effectLst/>
                          <a:latin typeface="Lato"/>
                        </a:rPr>
                        <a:t>Net (debt) / </a:t>
                      </a:r>
                      <a:r>
                        <a:rPr lang="en-GB" sz="1400" b="1" i="0" u="none" strike="noStrike" dirty="0">
                          <a:solidFill>
                            <a:srgbClr val="1E2746"/>
                          </a:solidFill>
                          <a:effectLst/>
                          <a:latin typeface="Lato"/>
                        </a:rPr>
                        <a:t>c</a:t>
                      </a:r>
                      <a:r>
                        <a:rPr lang="en-GB" sz="1400" b="1" i="0" u="none" strike="noStrike" dirty="0" smtClean="0">
                          <a:solidFill>
                            <a:srgbClr val="1E2746"/>
                          </a:solidFill>
                          <a:effectLst/>
                          <a:latin typeface="Lato"/>
                        </a:rPr>
                        <a:t>ash</a:t>
                      </a:r>
                      <a:endParaRPr lang="en-GB" sz="1400" b="1" i="0" u="none" strike="noStrike" dirty="0">
                        <a:solidFill>
                          <a:srgbClr val="1E2746"/>
                        </a:solidFill>
                        <a:effectLst/>
                        <a:latin typeface="Lato"/>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rtl="0" fontAlgn="ctr"/>
                      <a:r>
                        <a:rPr lang="en-GB" sz="1400" b="1" i="0" u="none" strike="noStrike" dirty="0" smtClean="0">
                          <a:solidFill>
                            <a:srgbClr val="1E2746"/>
                          </a:solidFill>
                          <a:effectLst/>
                          <a:latin typeface="Lato"/>
                        </a:rPr>
                        <a:t>6,184</a:t>
                      </a:r>
                      <a:endParaRPr lang="en-GB" sz="1400" b="1" i="0" u="none" strike="noStrike" dirty="0">
                        <a:solidFill>
                          <a:srgbClr val="1E2746"/>
                        </a:solidFill>
                        <a:effectLst/>
                        <a:latin typeface="Lato"/>
                      </a:endParaRP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rtl="0" fontAlgn="ctr"/>
                      <a:r>
                        <a:rPr lang="en-GB" sz="1400" b="0" i="0" u="none" strike="noStrike" dirty="0">
                          <a:solidFill>
                            <a:srgbClr val="1E2746"/>
                          </a:solidFill>
                          <a:effectLst/>
                          <a:latin typeface="Lato"/>
                        </a:rPr>
                        <a:t>17,018</a:t>
                      </a: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a:endParaRPr lang="en-US" sz="1400" b="0" dirty="0">
                        <a:latin typeface="Lato" charset="0"/>
                        <a:ea typeface="Lato" charset="0"/>
                        <a:cs typeface="Lato"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0">
                <a:tc>
                  <a:txBody>
                    <a:bodyPr/>
                    <a:lstStyle/>
                    <a:p>
                      <a:pPr algn="l" rtl="0" fontAlgn="ctr"/>
                      <a:r>
                        <a:rPr lang="en-GB" sz="1400" b="1" i="0" u="none" strike="noStrike" dirty="0">
                          <a:solidFill>
                            <a:srgbClr val="1E2746"/>
                          </a:solidFill>
                          <a:effectLst/>
                          <a:latin typeface="Lato"/>
                        </a:rPr>
                        <a:t>Net </a:t>
                      </a:r>
                      <a:r>
                        <a:rPr lang="en-GB" sz="1400" b="1" i="0" u="none" strike="noStrike" dirty="0" smtClean="0">
                          <a:solidFill>
                            <a:srgbClr val="1E2746"/>
                          </a:solidFill>
                          <a:effectLst/>
                          <a:latin typeface="Lato"/>
                        </a:rPr>
                        <a:t>(debt) / cash </a:t>
                      </a:r>
                      <a:r>
                        <a:rPr lang="en-GB" sz="1400" b="1" i="0" u="none" strike="noStrike" dirty="0" err="1">
                          <a:solidFill>
                            <a:srgbClr val="1E2746"/>
                          </a:solidFill>
                          <a:effectLst/>
                          <a:latin typeface="Lato"/>
                        </a:rPr>
                        <a:t>excl</a:t>
                      </a:r>
                      <a:r>
                        <a:rPr lang="en-GB" sz="1400" b="1" i="0" u="none" strike="noStrike" dirty="0">
                          <a:solidFill>
                            <a:srgbClr val="1E2746"/>
                          </a:solidFill>
                          <a:effectLst/>
                          <a:latin typeface="Lato"/>
                        </a:rPr>
                        <a:t> 50 year Pontoon lease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400" b="1" i="0" u="none" strike="noStrike" dirty="0" smtClean="0">
                          <a:solidFill>
                            <a:srgbClr val="1E2746"/>
                          </a:solidFill>
                          <a:effectLst/>
                          <a:latin typeface="Lato"/>
                        </a:rPr>
                        <a:t>(6,878)</a:t>
                      </a:r>
                      <a:endParaRPr lang="en-GB" sz="1400" b="1" i="0" u="none" strike="noStrike" dirty="0">
                        <a:solidFill>
                          <a:srgbClr val="1E2746"/>
                        </a:solidFill>
                        <a:effectLst/>
                        <a:latin typeface="Lato"/>
                      </a:endParaRP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rtl="0" fontAlgn="ctr"/>
                      <a:r>
                        <a:rPr lang="en-GB" sz="1400" b="0" i="0" u="none" strike="noStrike" dirty="0">
                          <a:solidFill>
                            <a:srgbClr val="1E2746"/>
                          </a:solidFill>
                          <a:effectLst/>
                          <a:latin typeface="Lato"/>
                        </a:rPr>
                        <a:t>13,516</a:t>
                      </a: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b="0" dirty="0">
                        <a:latin typeface="Lato" charset="0"/>
                        <a:ea typeface="Lato" charset="0"/>
                        <a:cs typeface="Lato"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algn="l" fontAlgn="t"/>
                      <a:r>
                        <a:rPr lang="en-GB" sz="1400" b="0" i="0" u="none" strike="noStrike">
                          <a:solidFill>
                            <a:srgbClr val="000000"/>
                          </a:solidFill>
                          <a:effectLst/>
                          <a:latin typeface="Lato"/>
                        </a:rPr>
                        <a:t> </a:t>
                      </a:r>
                    </a:p>
                  </a:txBody>
                  <a:tcPr marL="0" marR="0" marT="0" marB="0">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fontAlgn="t"/>
                      <a:r>
                        <a:rPr lang="en-GB" sz="1400" b="0" i="0" u="none" strike="noStrike" dirty="0">
                          <a:solidFill>
                            <a:srgbClr val="000000"/>
                          </a:solidFill>
                          <a:effectLst/>
                          <a:latin typeface="Lato"/>
                        </a:rPr>
                        <a:t> </a:t>
                      </a:r>
                    </a:p>
                  </a:txBody>
                  <a:tcPr marL="0" marR="85725"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fontAlgn="t"/>
                      <a:r>
                        <a:rPr lang="en-GB" sz="1400" b="0" i="0" u="none" strike="noStrike" dirty="0">
                          <a:solidFill>
                            <a:srgbClr val="000000"/>
                          </a:solidFill>
                          <a:effectLst/>
                          <a:latin typeface="Lato"/>
                        </a:rPr>
                        <a:t> </a:t>
                      </a:r>
                    </a:p>
                  </a:txBody>
                  <a:tcPr marL="0" marR="85725" marT="0" marB="0">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a:endParaRPr lang="en-US" sz="1400" b="0" dirty="0">
                        <a:latin typeface="Lato" charset="0"/>
                        <a:ea typeface="Lato" charset="0"/>
                        <a:cs typeface="Lato"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70840">
                <a:tc>
                  <a:txBody>
                    <a:bodyPr/>
                    <a:lstStyle/>
                    <a:p>
                      <a:pPr algn="l" rtl="0" fontAlgn="ctr"/>
                      <a:r>
                        <a:rPr lang="en-GB" sz="1400" b="0" i="0" u="none" strike="noStrike">
                          <a:solidFill>
                            <a:srgbClr val="1E2746"/>
                          </a:solidFill>
                          <a:effectLst/>
                          <a:latin typeface="Lato"/>
                        </a:rPr>
                        <a:t>Long term Pontoon Finance Lease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rtl="0" fontAlgn="ctr"/>
                      <a:r>
                        <a:rPr lang="en-GB" sz="1400" b="1" i="0" u="none" strike="noStrike" dirty="0">
                          <a:solidFill>
                            <a:srgbClr val="1E2746"/>
                          </a:solidFill>
                          <a:effectLst/>
                          <a:latin typeface="Lato"/>
                        </a:rPr>
                        <a:t>(</a:t>
                      </a:r>
                      <a:r>
                        <a:rPr lang="en-GB" sz="1400" b="1" i="0" u="none" strike="noStrike" dirty="0" smtClean="0">
                          <a:solidFill>
                            <a:srgbClr val="1E2746"/>
                          </a:solidFill>
                          <a:effectLst/>
                          <a:latin typeface="Lato"/>
                        </a:rPr>
                        <a:t>4,731)</a:t>
                      </a:r>
                      <a:endParaRPr lang="en-GB" sz="1400" b="1" i="0" u="none" strike="noStrike" dirty="0">
                        <a:solidFill>
                          <a:srgbClr val="1E2746"/>
                        </a:solidFill>
                        <a:effectLst/>
                        <a:latin typeface="Lato"/>
                      </a:endParaRP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rtl="0" fontAlgn="ctr"/>
                      <a:r>
                        <a:rPr lang="en-GB" sz="1400" b="0" i="0" u="none" strike="noStrike" dirty="0">
                          <a:solidFill>
                            <a:srgbClr val="1E2746"/>
                          </a:solidFill>
                          <a:effectLst/>
                          <a:latin typeface="Lato"/>
                        </a:rPr>
                        <a:t>(4,764)</a:t>
                      </a: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r"/>
                      <a:endParaRPr lang="en-US" sz="1400" b="0" dirty="0">
                        <a:latin typeface="Lato" charset="0"/>
                        <a:ea typeface="Lato" charset="0"/>
                        <a:cs typeface="Lato"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70840">
                <a:tc>
                  <a:txBody>
                    <a:bodyPr/>
                    <a:lstStyle/>
                    <a:p>
                      <a:pPr algn="l" rtl="0" fontAlgn="ctr"/>
                      <a:r>
                        <a:rPr lang="en-GB" sz="1400" b="1" i="0" u="none" strike="noStrike" dirty="0">
                          <a:solidFill>
                            <a:srgbClr val="1E2746"/>
                          </a:solidFill>
                          <a:effectLst/>
                          <a:latin typeface="Lato"/>
                        </a:rPr>
                        <a:t>Total Net </a:t>
                      </a:r>
                      <a:r>
                        <a:rPr lang="en-GB" sz="1400" b="1" i="0" u="none" strike="noStrike" dirty="0" smtClean="0">
                          <a:solidFill>
                            <a:srgbClr val="1E2746"/>
                          </a:solidFill>
                          <a:effectLst/>
                          <a:latin typeface="Lato"/>
                        </a:rPr>
                        <a:t>(debt)</a:t>
                      </a:r>
                      <a:r>
                        <a:rPr lang="en-GB" sz="1400" b="1" i="0" u="none" strike="noStrike" baseline="0" dirty="0" smtClean="0">
                          <a:solidFill>
                            <a:srgbClr val="1E2746"/>
                          </a:solidFill>
                          <a:effectLst/>
                          <a:latin typeface="Lato"/>
                        </a:rPr>
                        <a:t> / c</a:t>
                      </a:r>
                      <a:r>
                        <a:rPr lang="en-GB" sz="1400" b="1" i="0" u="none" strike="noStrike" dirty="0" smtClean="0">
                          <a:solidFill>
                            <a:srgbClr val="1E2746"/>
                          </a:solidFill>
                          <a:effectLst/>
                          <a:latin typeface="Lato"/>
                        </a:rPr>
                        <a:t>ash</a:t>
                      </a:r>
                      <a:endParaRPr lang="en-GB" sz="1400" b="1" i="0" u="none" strike="noStrike" dirty="0">
                        <a:solidFill>
                          <a:srgbClr val="1E2746"/>
                        </a:solidFill>
                        <a:effectLst/>
                        <a:latin typeface="Lato"/>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rtl="0" fontAlgn="ctr"/>
                      <a:r>
                        <a:rPr lang="en-GB" sz="1400" b="1" i="0" u="none" strike="noStrike" dirty="0" smtClean="0">
                          <a:solidFill>
                            <a:srgbClr val="1E2746"/>
                          </a:solidFill>
                          <a:effectLst/>
                          <a:latin typeface="Lato"/>
                        </a:rPr>
                        <a:t>(11,609)</a:t>
                      </a:r>
                      <a:endParaRPr lang="en-GB" sz="1400" b="1" i="0" u="none" strike="noStrike" dirty="0">
                        <a:solidFill>
                          <a:srgbClr val="1E2746"/>
                        </a:solidFill>
                        <a:effectLst/>
                        <a:latin typeface="Lato"/>
                      </a:endParaRP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rtl="0" fontAlgn="ctr"/>
                      <a:r>
                        <a:rPr lang="en-GB" sz="1400" b="0" i="0" u="none" strike="noStrike" dirty="0">
                          <a:solidFill>
                            <a:srgbClr val="1E2746"/>
                          </a:solidFill>
                          <a:effectLst/>
                          <a:latin typeface="Lato"/>
                        </a:rPr>
                        <a:t>8,752</a:t>
                      </a: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400" b="0" dirty="0" smtClean="0">
                        <a:latin typeface="Lato" charset="0"/>
                        <a:ea typeface="Lato" charset="0"/>
                        <a:cs typeface="Lato"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70840">
                <a:tc gridSpan="4">
                  <a:txBody>
                    <a:bodyPr/>
                    <a:lstStyle/>
                    <a:p>
                      <a:r>
                        <a:rPr lang="en-US" sz="1400" b="0" dirty="0" smtClean="0">
                          <a:latin typeface="Lato" charset="0"/>
                          <a:ea typeface="Lato" charset="0"/>
                          <a:cs typeface="Lato" charset="0"/>
                        </a:rPr>
                        <a:t>*Bank loan interest: 2.50% on £10,000,000 short term facility</a:t>
                      </a:r>
                      <a:endParaRPr lang="en-US" sz="1400" b="0" dirty="0">
                        <a:latin typeface="Lato" charset="0"/>
                        <a:ea typeface="Lato" charset="0"/>
                        <a:cs typeface="Lato"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r"/>
                      <a:endParaRPr lang="en-US" sz="1400" b="0" dirty="0">
                        <a:latin typeface="Lato" charset="0"/>
                        <a:ea typeface="Lato" charset="0"/>
                        <a:cs typeface="Lato"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r"/>
                      <a:endParaRPr lang="en-US" sz="1400" b="0" dirty="0">
                        <a:latin typeface="Lato" charset="0"/>
                        <a:ea typeface="Lato" charset="0"/>
                        <a:cs typeface="Lato"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r"/>
                      <a:endParaRPr lang="en-US" sz="1400" b="0" dirty="0">
                        <a:latin typeface="Lato" charset="0"/>
                        <a:ea typeface="Lato" charset="0"/>
                        <a:cs typeface="Lato"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6420741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234" y="2114109"/>
            <a:ext cx="7951423" cy="645826"/>
          </a:xfrm>
        </p:spPr>
        <p:txBody>
          <a:bodyPr/>
          <a:lstStyle/>
          <a:p>
            <a:r>
              <a:rPr lang="en-GB" sz="3200" dirty="0" smtClean="0">
                <a:ln w="635">
                  <a:noFill/>
                </a:ln>
              </a:rPr>
              <a:t/>
            </a:r>
            <a:br>
              <a:rPr lang="en-GB" sz="3200" dirty="0" smtClean="0">
                <a:ln w="635">
                  <a:noFill/>
                </a:ln>
              </a:rPr>
            </a:br>
            <a:r>
              <a:rPr lang="en-GB" sz="3200" dirty="0" smtClean="0">
                <a:ln w="635">
                  <a:noFill/>
                </a:ln>
              </a:rPr>
              <a:t/>
            </a:r>
            <a:br>
              <a:rPr lang="en-GB" sz="3200" dirty="0" smtClean="0">
                <a:ln w="635">
                  <a:noFill/>
                </a:ln>
              </a:rPr>
            </a:br>
            <a:r>
              <a:rPr lang="en-GB" dirty="0" smtClean="0">
                <a:ln w="635">
                  <a:noFill/>
                </a:ln>
              </a:rPr>
              <a:t/>
            </a:r>
            <a:br>
              <a:rPr lang="en-GB" dirty="0" smtClean="0">
                <a:ln w="635">
                  <a:noFill/>
                </a:ln>
              </a:rPr>
            </a:br>
            <a:r>
              <a:rPr lang="en-GB" dirty="0">
                <a:ln w="635">
                  <a:noFill/>
                </a:ln>
              </a:rPr>
              <a:t/>
            </a:r>
            <a:br>
              <a:rPr lang="en-GB" dirty="0">
                <a:ln w="635">
                  <a:noFill/>
                </a:ln>
              </a:rPr>
            </a:br>
            <a:endParaRPr lang="en-US" dirty="0"/>
          </a:p>
        </p:txBody>
      </p:sp>
    </p:spTree>
    <p:extLst>
      <p:ext uri="{BB962C8B-B14F-4D97-AF65-F5344CB8AC3E}">
        <p14:creationId xmlns:p14="http://schemas.microsoft.com/office/powerpoint/2010/main" val="763362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344" y="1207363"/>
            <a:ext cx="8973312" cy="5321623"/>
          </a:xfrm>
        </p:spPr>
        <p:txBody>
          <a:bodyPr/>
          <a:lstStyle/>
          <a:p>
            <a:pPr marL="458788" indent="-458788">
              <a:lnSpc>
                <a:spcPct val="100000"/>
              </a:lnSpc>
              <a:spcAft>
                <a:spcPts val="600"/>
              </a:spcAft>
              <a:buFont typeface="Wingdings" charset="2"/>
              <a:buChar char="v"/>
            </a:pPr>
            <a:r>
              <a:rPr lang="en-GB" sz="1600" b="1" dirty="0" smtClean="0">
                <a:ln w="635">
                  <a:noFill/>
                </a:ln>
              </a:rPr>
              <a:t>FIC</a:t>
            </a:r>
            <a:r>
              <a:rPr lang="en-GB" sz="1600" dirty="0">
                <a:ln w="635">
                  <a:noFill/>
                </a:ln>
              </a:rPr>
              <a:t>: </a:t>
            </a:r>
            <a:r>
              <a:rPr lang="en-GB" sz="1600" dirty="0" smtClean="0">
                <a:ln w="635">
                  <a:noFill/>
                </a:ln>
              </a:rPr>
              <a:t>Further growth in Retail profitability &amp; Agency income more than offset temporary slow down in kit home house sales. Construction team redirected to expand rental portfolio. </a:t>
            </a:r>
          </a:p>
          <a:p>
            <a:pPr marL="458788" indent="-458788">
              <a:lnSpc>
                <a:spcPct val="100000"/>
              </a:lnSpc>
              <a:spcAft>
                <a:spcPts val="600"/>
              </a:spcAft>
              <a:buFont typeface="Wingdings" charset="2"/>
              <a:buChar char="v"/>
            </a:pPr>
            <a:r>
              <a:rPr lang="en-GB" sz="1600" b="1" dirty="0" smtClean="0">
                <a:ln w="635">
                  <a:noFill/>
                </a:ln>
              </a:rPr>
              <a:t>Momart</a:t>
            </a:r>
            <a:r>
              <a:rPr lang="en-GB" sz="1600" dirty="0">
                <a:ln w="635">
                  <a:noFill/>
                </a:ln>
              </a:rPr>
              <a:t>: </a:t>
            </a:r>
            <a:r>
              <a:rPr lang="en-GB" sz="1600" dirty="0" smtClean="0">
                <a:ln w="635">
                  <a:noFill/>
                </a:ln>
              </a:rPr>
              <a:t>Strong profit growth due to richer sales mix. PBT £1.6m vs £1.0m flattered by £0.2m provision release. Further growth in </a:t>
            </a:r>
            <a:r>
              <a:rPr lang="en-GB" sz="1600" dirty="0" smtClean="0"/>
              <a:t>Gallery and Auction House revenues to record £7.5m (£7.25m). Exhibitions saw 6.5% decline to £11.0m margins improved due to less outsourced work. Storage income 6.3% lower at £2.07m but recovering steadily with new client wins. 20% unlet capacity gives further upside. </a:t>
            </a:r>
          </a:p>
          <a:p>
            <a:pPr marL="458788" indent="-458788">
              <a:lnSpc>
                <a:spcPct val="100000"/>
              </a:lnSpc>
              <a:spcAft>
                <a:spcPts val="600"/>
              </a:spcAft>
              <a:buFont typeface="Wingdings" charset="2"/>
              <a:buChar char="v"/>
            </a:pPr>
            <a:r>
              <a:rPr lang="en-GB" sz="1600" b="1" dirty="0" smtClean="0">
                <a:ln w="635">
                  <a:noFill/>
                </a:ln>
              </a:rPr>
              <a:t>PHFC</a:t>
            </a:r>
            <a:r>
              <a:rPr lang="en-GB" sz="1600" dirty="0">
                <a:ln w="635">
                  <a:noFill/>
                </a:ln>
              </a:rPr>
              <a:t>:  </a:t>
            </a:r>
            <a:r>
              <a:rPr lang="en-GB" sz="1600" dirty="0" smtClean="0">
                <a:ln w="635">
                  <a:noFill/>
                </a:ln>
              </a:rPr>
              <a:t>Revenues flat at £4.37m (£4.35m). Slowing rate of decline in passenger volumes. 2.1% vs -3.6% in 2017-18 (-4.1% in 2016-7). Overheads + 4.0% so PBT lower by £0.08m at £0.78m. Strong cash flow. </a:t>
            </a:r>
          </a:p>
          <a:p>
            <a:pPr marL="458788" indent="-458788">
              <a:lnSpc>
                <a:spcPct val="100000"/>
              </a:lnSpc>
              <a:spcAft>
                <a:spcPts val="600"/>
              </a:spcAft>
              <a:buFont typeface="Wingdings" charset="2"/>
              <a:buChar char="v"/>
            </a:pPr>
            <a:r>
              <a:rPr lang="en-GB" sz="1600" b="1" dirty="0" smtClean="0">
                <a:ln w="635">
                  <a:noFill/>
                </a:ln>
              </a:rPr>
              <a:t>Group Operating profit </a:t>
            </a:r>
            <a:r>
              <a:rPr lang="en-GB" sz="1600" dirty="0" smtClean="0">
                <a:ln w="635">
                  <a:noFill/>
                </a:ln>
              </a:rPr>
              <a:t>+ £0.7m (+20%)  at £4.4m. Net financing costs of bank, pension and lease interest £0.5m, up £0.1m due to £10m bank loan for Leyton.  </a:t>
            </a:r>
          </a:p>
          <a:p>
            <a:pPr marL="458788" indent="-458788">
              <a:lnSpc>
                <a:spcPct val="100000"/>
              </a:lnSpc>
              <a:spcAft>
                <a:spcPts val="600"/>
              </a:spcAft>
              <a:buFont typeface="Wingdings" charset="2"/>
              <a:buChar char="v"/>
            </a:pPr>
            <a:r>
              <a:rPr lang="en-GB" sz="1600" b="1" dirty="0" smtClean="0">
                <a:ln w="635">
                  <a:noFill/>
                </a:ln>
              </a:rPr>
              <a:t>Underlying PBT </a:t>
            </a:r>
            <a:r>
              <a:rPr lang="en-GB" sz="1600" dirty="0" smtClean="0">
                <a:ln w="635">
                  <a:noFill/>
                </a:ln>
              </a:rPr>
              <a:t>+19% at £3.86m (£3.24m) flattered by provision release but still good underlying improvement. </a:t>
            </a:r>
          </a:p>
          <a:p>
            <a:pPr marL="458788" indent="-458788">
              <a:lnSpc>
                <a:spcPct val="100000"/>
              </a:lnSpc>
              <a:spcAft>
                <a:spcPts val="600"/>
              </a:spcAft>
              <a:buFont typeface="Wingdings" charset="2"/>
              <a:buChar char="v"/>
            </a:pPr>
            <a:r>
              <a:rPr lang="en-GB" sz="1600" b="1" dirty="0" smtClean="0">
                <a:ln w="635">
                  <a:noFill/>
                </a:ln>
              </a:rPr>
              <a:t>Cash position healthy at £6.2m with further cash available from mortgage draw down.</a:t>
            </a:r>
          </a:p>
          <a:p>
            <a:pPr marL="458788" indent="-458788">
              <a:lnSpc>
                <a:spcPct val="100000"/>
              </a:lnSpc>
              <a:spcAft>
                <a:spcPts val="600"/>
              </a:spcAft>
              <a:buFont typeface="Wingdings" charset="2"/>
              <a:buChar char="v"/>
            </a:pPr>
            <a:r>
              <a:rPr lang="en-GB" sz="1600" b="1" dirty="0" smtClean="0">
                <a:ln w="635">
                  <a:noFill/>
                </a:ln>
              </a:rPr>
              <a:t>Well positioned for medium term organic growth. </a:t>
            </a:r>
          </a:p>
          <a:p>
            <a:pPr marL="852488" lvl="1" indent="-436563">
              <a:lnSpc>
                <a:spcPct val="150000"/>
              </a:lnSpc>
              <a:buClr>
                <a:srgbClr val="58BAB1"/>
              </a:buClr>
              <a:buFont typeface="Wingdings" charset="2"/>
              <a:buChar char="v"/>
            </a:pPr>
            <a:endParaRPr lang="en-GB" sz="1600" dirty="0" smtClean="0">
              <a:ln w="635">
                <a:noFill/>
              </a:ln>
              <a:solidFill>
                <a:srgbClr val="1F2846"/>
              </a:solidFill>
            </a:endParaRPr>
          </a:p>
          <a:p>
            <a:endParaRPr lang="en-US" dirty="0"/>
          </a:p>
        </p:txBody>
      </p:sp>
      <p:sp>
        <p:nvSpPr>
          <p:cNvPr id="3" name="Slide Number Placeholder 2"/>
          <p:cNvSpPr>
            <a:spLocks noGrp="1"/>
          </p:cNvSpPr>
          <p:nvPr>
            <p:ph type="sldNum" sz="quarter" idx="12"/>
          </p:nvPr>
        </p:nvSpPr>
        <p:spPr/>
        <p:txBody>
          <a:bodyPr/>
          <a:lstStyle/>
          <a:p>
            <a:fld id="{63A9AF46-3E10-44FA-97E5-E8F482202D9A}" type="slidenum">
              <a:rPr lang="en-GB" smtClean="0"/>
              <a:pPr/>
              <a:t>3</a:t>
            </a:fld>
            <a:endParaRPr lang="en-GB" dirty="0"/>
          </a:p>
        </p:txBody>
      </p:sp>
      <p:sp>
        <p:nvSpPr>
          <p:cNvPr id="4" name="Title 3"/>
          <p:cNvSpPr>
            <a:spLocks noGrp="1"/>
          </p:cNvSpPr>
          <p:nvPr>
            <p:ph type="title"/>
          </p:nvPr>
        </p:nvSpPr>
        <p:spPr>
          <a:xfrm>
            <a:off x="854168" y="297455"/>
            <a:ext cx="7849518" cy="465910"/>
          </a:xfrm>
        </p:spPr>
        <p:txBody>
          <a:bodyPr>
            <a:normAutofit fontScale="90000"/>
          </a:bodyPr>
          <a:lstStyle/>
          <a:p>
            <a:pPr fontAlgn="auto">
              <a:spcAft>
                <a:spcPts val="0"/>
              </a:spcAft>
            </a:pPr>
            <a:r>
              <a:rPr lang="en-US" b="1" dirty="0">
                <a:solidFill>
                  <a:srgbClr val="58BAB1"/>
                </a:solidFill>
              </a:rPr>
              <a:t>FIH </a:t>
            </a:r>
            <a:r>
              <a:rPr lang="en-US" b="1" dirty="0" smtClean="0">
                <a:solidFill>
                  <a:srgbClr val="58BAB1"/>
                </a:solidFill>
              </a:rPr>
              <a:t>March 2019 Results </a:t>
            </a:r>
            <a:r>
              <a:rPr lang="en-US" dirty="0">
                <a:solidFill>
                  <a:schemeClr val="accent1"/>
                </a:solidFill>
              </a:rPr>
              <a:t>: </a:t>
            </a:r>
            <a:r>
              <a:rPr lang="en-US" sz="2700" b="1" dirty="0" smtClean="0">
                <a:solidFill>
                  <a:schemeClr val="accent1"/>
                </a:solidFill>
              </a:rPr>
              <a:t>Trading Overview </a:t>
            </a:r>
            <a:endParaRPr lang="en-GB" sz="2700" b="1" dirty="0">
              <a:solidFill>
                <a:schemeClr val="accent1"/>
              </a:solidFill>
            </a:endParaRPr>
          </a:p>
        </p:txBody>
      </p:sp>
    </p:spTree>
    <p:extLst>
      <p:ext uri="{BB962C8B-B14F-4D97-AF65-F5344CB8AC3E}">
        <p14:creationId xmlns:p14="http://schemas.microsoft.com/office/powerpoint/2010/main" val="648961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A9AF46-3E10-44FA-97E5-E8F482202D9A}" type="slidenum">
              <a:rPr lang="en-GB" smtClean="0"/>
              <a:pPr/>
              <a:t>4</a:t>
            </a:fld>
            <a:endParaRPr lang="en-GB"/>
          </a:p>
        </p:txBody>
      </p:sp>
      <p:sp>
        <p:nvSpPr>
          <p:cNvPr id="3" name="Title 2"/>
          <p:cNvSpPr>
            <a:spLocks noGrp="1"/>
          </p:cNvSpPr>
          <p:nvPr>
            <p:ph type="title"/>
          </p:nvPr>
        </p:nvSpPr>
        <p:spPr/>
        <p:txBody>
          <a:bodyPr>
            <a:normAutofit fontScale="90000"/>
          </a:bodyPr>
          <a:lstStyle/>
          <a:p>
            <a:pPr>
              <a:defRPr/>
            </a:pPr>
            <a:r>
              <a:rPr lang="en-GB" altLang="en-US" dirty="0" smtClean="0">
                <a:solidFill>
                  <a:srgbClr val="58BAB1"/>
                </a:solidFill>
              </a:rPr>
              <a:t/>
            </a:r>
            <a:br>
              <a:rPr lang="en-GB" altLang="en-US" dirty="0" smtClean="0">
                <a:solidFill>
                  <a:srgbClr val="58BAB1"/>
                </a:solidFill>
              </a:rPr>
            </a:br>
            <a:r>
              <a:rPr lang="en-GB" altLang="en-US" b="1" dirty="0" smtClean="0">
                <a:solidFill>
                  <a:srgbClr val="58BAB1"/>
                </a:solidFill>
              </a:rPr>
              <a:t>Trading </a:t>
            </a:r>
            <a:r>
              <a:rPr lang="en-GB" altLang="en-US" b="1" dirty="0">
                <a:solidFill>
                  <a:srgbClr val="58BAB1"/>
                </a:solidFill>
              </a:rPr>
              <a:t>Overview </a:t>
            </a:r>
            <a:r>
              <a:rPr lang="en-GB" altLang="en-US" dirty="0" smtClean="0">
                <a:solidFill>
                  <a:srgbClr val="58BAB1"/>
                </a:solidFill>
              </a:rPr>
              <a:t>: </a:t>
            </a:r>
            <a:r>
              <a:rPr lang="en-US" sz="2200" b="1" dirty="0" smtClean="0">
                <a:solidFill>
                  <a:schemeClr val="accent1"/>
                </a:solidFill>
              </a:rPr>
              <a:t>Year ended 31 March 2019 </a:t>
            </a:r>
            <a:r>
              <a:rPr lang="en-US" b="1" dirty="0" smtClean="0">
                <a:solidFill>
                  <a:schemeClr val="accent1"/>
                </a:solidFill>
              </a:rPr>
              <a:t/>
            </a:r>
            <a:br>
              <a:rPr lang="en-US" b="1" dirty="0" smtClean="0">
                <a:solidFill>
                  <a:schemeClr val="accent1"/>
                </a:solidFill>
              </a:rPr>
            </a:br>
            <a:endParaRPr lang="en-GB" altLang="en-US" b="1" dirty="0">
              <a:solidFill>
                <a:schemeClr val="accent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988400918"/>
              </p:ext>
            </p:extLst>
          </p:nvPr>
        </p:nvGraphicFramePr>
        <p:xfrm>
          <a:off x="292964" y="1181100"/>
          <a:ext cx="8530997" cy="5012146"/>
        </p:xfrm>
        <a:graphic>
          <a:graphicData uri="http://schemas.openxmlformats.org/drawingml/2006/table">
            <a:tbl>
              <a:tblPr firstRow="1" bandRow="1">
                <a:tableStyleId>{5C22544A-7EE6-4342-B048-85BDC9FD1C3A}</a:tableStyleId>
              </a:tblPr>
              <a:tblGrid>
                <a:gridCol w="4378811"/>
                <a:gridCol w="1363570"/>
                <a:gridCol w="1363570"/>
                <a:gridCol w="1425046"/>
              </a:tblGrid>
              <a:tr h="4039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13095B"/>
                          </a:solidFill>
                          <a:latin typeface="Lato"/>
                          <a:ea typeface="Lato" charset="0"/>
                          <a:cs typeface="Lato" charset="0"/>
                        </a:rPr>
                        <a:t>FIH group plc </a:t>
                      </a:r>
                    </a:p>
                    <a:p>
                      <a:endParaRPr lang="en-US" sz="1400" b="0" dirty="0">
                        <a:solidFill>
                          <a:srgbClr val="13095B"/>
                        </a:solidFill>
                        <a:latin typeface="Lato"/>
                        <a:ea typeface="Lato" charset="0"/>
                        <a:cs typeface="Lato" charset="0"/>
                      </a:endParaRPr>
                    </a:p>
                  </a:txBody>
                  <a:tcPr>
                    <a:lnL w="1905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8BAB1"/>
                    </a:solidFill>
                  </a:tcPr>
                </a:tc>
                <a:tc>
                  <a:txBody>
                    <a:bodyPr/>
                    <a:lstStyle/>
                    <a:p>
                      <a:pPr marL="0" algn="r" defTabSz="914400" rtl="0" eaLnBrk="1" fontAlgn="ctr" latinLnBrk="0" hangingPunct="1"/>
                      <a:r>
                        <a:rPr lang="en-US" sz="1400" b="1" i="0" u="none" strike="noStrike" kern="1200" dirty="0" smtClean="0">
                          <a:solidFill>
                            <a:srgbClr val="1E2746"/>
                          </a:solidFill>
                          <a:effectLst/>
                          <a:latin typeface="Lato"/>
                          <a:ea typeface="+mn-ea"/>
                          <a:cs typeface="+mn-cs"/>
                        </a:rPr>
                        <a:t>2019</a:t>
                      </a:r>
                    </a:p>
                    <a:p>
                      <a:pPr marL="0" algn="r" defTabSz="914400" rtl="0" eaLnBrk="1" fontAlgn="ctr" latinLnBrk="0" hangingPunct="1"/>
                      <a:r>
                        <a:rPr lang="en-US" sz="1400" b="1" i="0" u="none" strike="noStrike" kern="1200" dirty="0" smtClean="0">
                          <a:solidFill>
                            <a:srgbClr val="1E2746"/>
                          </a:solidFill>
                          <a:effectLst/>
                          <a:latin typeface="Lato"/>
                          <a:ea typeface="+mn-ea"/>
                          <a:cs typeface="+mn-cs"/>
                        </a:rPr>
                        <a:t> £’000</a:t>
                      </a:r>
                      <a:endParaRPr lang="en-US" sz="1400" b="1" i="0" u="none" strike="noStrike" kern="1200" dirty="0">
                        <a:solidFill>
                          <a:srgbClr val="1E2746"/>
                        </a:solidFill>
                        <a:effectLst/>
                        <a:latin typeface="Lato"/>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8BAB1"/>
                    </a:solidFill>
                  </a:tcPr>
                </a:tc>
                <a:tc>
                  <a:txBody>
                    <a:bodyPr/>
                    <a:lstStyle/>
                    <a:p>
                      <a:pPr marL="0" algn="r" defTabSz="914400" rtl="0" eaLnBrk="1" fontAlgn="ctr" latinLnBrk="0" hangingPunct="1"/>
                      <a:r>
                        <a:rPr lang="en-US" sz="1400" b="0" i="0" u="none" strike="noStrike" kern="1200" dirty="0" smtClean="0">
                          <a:solidFill>
                            <a:srgbClr val="1E2746"/>
                          </a:solidFill>
                          <a:effectLst/>
                          <a:latin typeface="Lato"/>
                          <a:ea typeface="+mn-ea"/>
                          <a:cs typeface="+mn-cs"/>
                        </a:rPr>
                        <a:t>2018</a:t>
                      </a:r>
                    </a:p>
                    <a:p>
                      <a:pPr marL="0" algn="r" defTabSz="914400" rtl="0" eaLnBrk="1" fontAlgn="ctr" latinLnBrk="0" hangingPunct="1"/>
                      <a:r>
                        <a:rPr lang="en-US" sz="1400" b="0" i="0" u="none" strike="noStrike" kern="1200" dirty="0" smtClean="0">
                          <a:solidFill>
                            <a:srgbClr val="1E2746"/>
                          </a:solidFill>
                          <a:effectLst/>
                          <a:latin typeface="Lato"/>
                          <a:ea typeface="+mn-ea"/>
                          <a:cs typeface="+mn-cs"/>
                        </a:rPr>
                        <a:t> £’000</a:t>
                      </a:r>
                      <a:endParaRPr lang="en-US" sz="1400" b="0" i="0" u="none" strike="noStrike" kern="1200" dirty="0">
                        <a:solidFill>
                          <a:srgbClr val="1E2746"/>
                        </a:solidFill>
                        <a:effectLst/>
                        <a:latin typeface="Lato"/>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8BAB1"/>
                    </a:solidFill>
                  </a:tcPr>
                </a:tc>
                <a:tc>
                  <a:txBody>
                    <a:bodyPr/>
                    <a:lstStyle/>
                    <a:p>
                      <a:pPr algn="r"/>
                      <a:r>
                        <a:rPr lang="en-US" sz="1400" b="0" dirty="0" smtClean="0">
                          <a:solidFill>
                            <a:srgbClr val="FF0000"/>
                          </a:solidFill>
                          <a:latin typeface="Lato"/>
                          <a:ea typeface="Lato" charset="0"/>
                          <a:cs typeface="Lato" charset="0"/>
                        </a:rPr>
                        <a:t>Change</a:t>
                      </a:r>
                    </a:p>
                    <a:p>
                      <a:pPr algn="r"/>
                      <a:r>
                        <a:rPr lang="en-US" sz="1400" b="0" dirty="0" smtClean="0">
                          <a:solidFill>
                            <a:srgbClr val="FF0000"/>
                          </a:solidFill>
                          <a:latin typeface="Lato"/>
                          <a:ea typeface="Lato" charset="0"/>
                          <a:cs typeface="Lato" charset="0"/>
                        </a:rPr>
                        <a:t>%</a:t>
                      </a:r>
                      <a:endParaRPr lang="en-US" sz="1400" b="0" dirty="0">
                        <a:solidFill>
                          <a:srgbClr val="FF0000"/>
                        </a:solidFill>
                        <a:latin typeface="Lato"/>
                        <a:ea typeface="Lato" charset="0"/>
                        <a:cs typeface="Lato" charset="0"/>
                      </a:endParaRPr>
                    </a:p>
                  </a:txBody>
                  <a:tcPr>
                    <a:lnL w="12700" cap="flat" cmpd="sng" algn="ctr">
                      <a:solidFill>
                        <a:schemeClr val="bg1">
                          <a:lumMod val="8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8BAB1"/>
                    </a:solidFill>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dk1"/>
                          </a:solidFill>
                          <a:latin typeface="Lato"/>
                          <a:ea typeface="Lato" charset="0"/>
                          <a:cs typeface="Lato" charset="0"/>
                        </a:rPr>
                        <a:t>Group Revenue</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0" eaLnBrk="1" fontAlgn="ctr" latinLnBrk="0" hangingPunct="1"/>
                      <a:r>
                        <a:rPr lang="en-GB" sz="1400" b="1" i="0" u="none" strike="noStrike" kern="1200" dirty="0" smtClean="0">
                          <a:solidFill>
                            <a:srgbClr val="1E2746"/>
                          </a:solidFill>
                          <a:effectLst/>
                          <a:latin typeface="Lato"/>
                          <a:ea typeface="+mn-ea"/>
                          <a:cs typeface="+mn-cs"/>
                        </a:rPr>
                        <a:t>42,528</a:t>
                      </a:r>
                      <a:endParaRPr lang="en-GB" sz="1400" b="1" i="0" u="none" strike="noStrike" kern="1200" dirty="0">
                        <a:solidFill>
                          <a:srgbClr val="1E2746"/>
                        </a:solidFill>
                        <a:effectLst/>
                        <a:latin typeface="Lato"/>
                        <a:ea typeface="+mn-ea"/>
                        <a:cs typeface="+mn-cs"/>
                      </a:endParaRPr>
                    </a:p>
                  </a:txBody>
                  <a:tcPr marL="0" marR="857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algn="r" defTabSz="914400" rtl="0" eaLnBrk="1" fontAlgn="ctr" latinLnBrk="0" hangingPunct="1"/>
                      <a:r>
                        <a:rPr lang="en-GB" sz="1400" b="0" i="0" u="none" strike="noStrike" kern="1200" dirty="0">
                          <a:solidFill>
                            <a:srgbClr val="1E2746"/>
                          </a:solidFill>
                          <a:effectLst/>
                          <a:latin typeface="Lato"/>
                          <a:ea typeface="+mn-ea"/>
                          <a:cs typeface="+mn-cs"/>
                        </a:rPr>
                        <a:t>43,830</a:t>
                      </a:r>
                    </a:p>
                  </a:txBody>
                  <a:tcPr marL="0" marR="857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GB" sz="1400" b="1" i="0" u="none" strike="noStrike" dirty="0" smtClean="0">
                          <a:solidFill>
                            <a:srgbClr val="FF0000"/>
                          </a:solidFill>
                          <a:effectLst/>
                          <a:latin typeface="Lato"/>
                        </a:rPr>
                        <a:t>-3.0</a:t>
                      </a:r>
                      <a:endParaRPr lang="en-GB" sz="1400" b="1" i="0" u="none" strike="noStrike" dirty="0">
                        <a:solidFill>
                          <a:srgbClr val="FF0000"/>
                        </a:solidFill>
                        <a:effectLst/>
                        <a:latin typeface="Lato"/>
                      </a:endParaRPr>
                    </a:p>
                  </a:txBody>
                  <a:tcPr marL="0" marR="857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455055">
                <a:tc>
                  <a:txBody>
                    <a:bodyPr/>
                    <a:lstStyle/>
                    <a:p>
                      <a:pPr marL="0" algn="l" defTabSz="914400" rtl="0" eaLnBrk="1" latinLnBrk="0" hangingPunct="1"/>
                      <a:r>
                        <a:rPr lang="en-US" sz="1400" b="1" kern="1200" dirty="0" smtClean="0">
                          <a:solidFill>
                            <a:schemeClr val="dk1"/>
                          </a:solidFill>
                          <a:latin typeface="Lato"/>
                          <a:ea typeface="Lato" charset="0"/>
                          <a:cs typeface="Lato" charset="0"/>
                        </a:rPr>
                        <a:t>Operating profit</a:t>
                      </a:r>
                      <a:endParaRPr lang="en-US" sz="1400" b="1" kern="1200" dirty="0">
                        <a:solidFill>
                          <a:schemeClr val="dk1"/>
                        </a:solidFill>
                        <a:latin typeface="Lato"/>
                        <a:ea typeface="Lato" charset="0"/>
                        <a:cs typeface="Lato" charset="0"/>
                      </a:endParaRPr>
                    </a:p>
                  </a:txBody>
                  <a:tcPr anchor="b">
                    <a:lnL w="1905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0" eaLnBrk="1" fontAlgn="ctr" latinLnBrk="0" hangingPunct="1"/>
                      <a:r>
                        <a:rPr lang="en-GB" sz="1400" b="1" i="0" u="none" strike="noStrike" kern="1200" dirty="0" smtClean="0">
                          <a:solidFill>
                            <a:srgbClr val="1E2746"/>
                          </a:solidFill>
                          <a:effectLst/>
                          <a:latin typeface="Lato"/>
                          <a:ea typeface="+mn-ea"/>
                          <a:cs typeface="+mn-cs"/>
                        </a:rPr>
                        <a:t>4,377</a:t>
                      </a:r>
                      <a:endParaRPr lang="en-GB" sz="1400" b="1" i="0" u="none" strike="noStrike" kern="1200" dirty="0">
                        <a:solidFill>
                          <a:srgbClr val="1E2746"/>
                        </a:solidFill>
                        <a:effectLst/>
                        <a:latin typeface="Lato"/>
                        <a:ea typeface="+mn-ea"/>
                        <a:cs typeface="+mn-cs"/>
                      </a:endParaRP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algn="r" defTabSz="914400" rtl="0" eaLnBrk="1" fontAlgn="ctr" latinLnBrk="0" hangingPunct="1"/>
                      <a:r>
                        <a:rPr lang="en-GB" sz="1400" b="0" i="0" u="none" strike="noStrike" kern="1200" dirty="0">
                          <a:solidFill>
                            <a:srgbClr val="1E2746"/>
                          </a:solidFill>
                          <a:effectLst/>
                          <a:latin typeface="Lato"/>
                          <a:ea typeface="+mn-ea"/>
                          <a:cs typeface="+mn-cs"/>
                        </a:rPr>
                        <a:t>3,633</a:t>
                      </a: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400" b="0" i="0" u="none" strike="noStrike" dirty="0" smtClean="0">
                          <a:solidFill>
                            <a:srgbClr val="FF0000"/>
                          </a:solidFill>
                          <a:effectLst/>
                          <a:latin typeface="Lato"/>
                        </a:rPr>
                        <a:t>20.5</a:t>
                      </a:r>
                      <a:endParaRPr lang="en-GB" sz="1400" b="0" i="0" u="none" strike="noStrike" dirty="0">
                        <a:solidFill>
                          <a:srgbClr val="FF0000"/>
                        </a:solidFill>
                        <a:effectLst/>
                        <a:latin typeface="Lato"/>
                      </a:endParaRPr>
                    </a:p>
                  </a:txBody>
                  <a:tcPr marL="0" marR="85725" marT="0" marB="0" anchor="ctr">
                    <a:lnL w="12700" cap="flat" cmpd="sng" algn="ctr">
                      <a:solidFill>
                        <a:schemeClr val="bg1">
                          <a:lumMod val="8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pPr>
                      <a:r>
                        <a:rPr lang="en-GB" sz="1400" b="1" kern="1200" dirty="0" smtClean="0">
                          <a:solidFill>
                            <a:schemeClr val="dk1"/>
                          </a:solidFill>
                          <a:latin typeface="Lato"/>
                          <a:ea typeface="Lato" charset="0"/>
                          <a:cs typeface="Lato" charset="0"/>
                        </a:rPr>
                        <a:t>Group share of SAtCO JV</a:t>
                      </a:r>
                    </a:p>
                  </a:txBody>
                  <a:tcPr anchor="b">
                    <a:lnL w="1905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0" eaLnBrk="1" fontAlgn="ctr" latinLnBrk="0" hangingPunct="1"/>
                      <a:r>
                        <a:rPr lang="en-GB" sz="1400" b="1" i="0" u="none" strike="noStrike" kern="1200" dirty="0" smtClean="0">
                          <a:solidFill>
                            <a:srgbClr val="1E2746"/>
                          </a:solidFill>
                          <a:effectLst/>
                          <a:latin typeface="Lato"/>
                          <a:ea typeface="+mn-ea"/>
                          <a:cs typeface="+mn-cs"/>
                        </a:rPr>
                        <a:t>-</a:t>
                      </a:r>
                      <a:endParaRPr lang="en-GB" sz="1400" b="1" i="0" u="none" strike="noStrike" kern="1200" dirty="0">
                        <a:solidFill>
                          <a:srgbClr val="1E2746"/>
                        </a:solidFill>
                        <a:effectLst/>
                        <a:latin typeface="Lato"/>
                        <a:ea typeface="+mn-ea"/>
                        <a:cs typeface="+mn-cs"/>
                      </a:endParaRP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algn="r" defTabSz="914400" rtl="0" eaLnBrk="1" fontAlgn="ctr" latinLnBrk="0" hangingPunct="1"/>
                      <a:r>
                        <a:rPr lang="en-GB" sz="1400" b="0" i="0" u="none" strike="noStrike" kern="1200" dirty="0">
                          <a:solidFill>
                            <a:srgbClr val="1E2746"/>
                          </a:solidFill>
                          <a:effectLst/>
                          <a:latin typeface="Lato"/>
                          <a:ea typeface="+mn-ea"/>
                          <a:cs typeface="+mn-cs"/>
                        </a:rPr>
                        <a:t>18</a:t>
                      </a: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400" b="0" i="0" u="none" strike="noStrike" dirty="0" smtClean="0">
                          <a:solidFill>
                            <a:srgbClr val="FF0000"/>
                          </a:solidFill>
                          <a:effectLst/>
                          <a:latin typeface="Lato"/>
                        </a:rPr>
                        <a:t>-100.0</a:t>
                      </a:r>
                      <a:endParaRPr lang="en-GB" sz="1400" b="0" i="0" u="none" strike="noStrike" dirty="0">
                        <a:solidFill>
                          <a:srgbClr val="FF0000"/>
                        </a:solidFill>
                        <a:effectLst/>
                        <a:latin typeface="Lato"/>
                      </a:endParaRPr>
                    </a:p>
                  </a:txBody>
                  <a:tcPr marL="0" marR="85725" marT="0" marB="0" anchor="ctr">
                    <a:lnL w="12700" cap="flat" cmpd="sng" algn="ctr">
                      <a:solidFill>
                        <a:schemeClr val="bg1">
                          <a:lumMod val="8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marL="0" marR="0" lvl="0" indent="0" algn="l" defTabSz="914400" rtl="0" eaLnBrk="1" fontAlgn="base" latinLnBrk="0" hangingPunct="1">
                        <a:lnSpc>
                          <a:spcPct val="130000"/>
                        </a:lnSpc>
                        <a:spcBef>
                          <a:spcPts val="100"/>
                        </a:spcBef>
                        <a:spcAft>
                          <a:spcPct val="0"/>
                        </a:spcAft>
                        <a:buClr>
                          <a:srgbClr val="004273"/>
                        </a:buClr>
                        <a:buSzTx/>
                        <a:buFontTx/>
                        <a:buNone/>
                        <a:tabLst/>
                      </a:pPr>
                      <a:r>
                        <a:rPr lang="en-GB" sz="1400" b="1" kern="1200" dirty="0" smtClean="0">
                          <a:solidFill>
                            <a:schemeClr val="dk1"/>
                          </a:solidFill>
                          <a:latin typeface="Lato"/>
                          <a:ea typeface="Lato" charset="0"/>
                          <a:cs typeface="Lato" charset="0"/>
                        </a:rPr>
                        <a:t>Trading Profit  / PBIT</a:t>
                      </a:r>
                    </a:p>
                  </a:txBody>
                  <a:tcPr anchor="b">
                    <a:lnL w="1905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algn="r" defTabSz="914400" rtl="0" eaLnBrk="1" fontAlgn="ctr" latinLnBrk="0" hangingPunct="1"/>
                      <a:r>
                        <a:rPr lang="en-GB" sz="1400" b="1" i="0" u="none" strike="noStrike" kern="1200" dirty="0" smtClean="0">
                          <a:solidFill>
                            <a:srgbClr val="1E2746"/>
                          </a:solidFill>
                          <a:effectLst/>
                          <a:latin typeface="Lato"/>
                          <a:ea typeface="+mn-ea"/>
                          <a:cs typeface="+mn-cs"/>
                        </a:rPr>
                        <a:t>4,377</a:t>
                      </a:r>
                      <a:endParaRPr lang="en-GB" sz="1400" b="1" i="0" u="none" strike="noStrike" kern="1200" dirty="0">
                        <a:solidFill>
                          <a:srgbClr val="1E2746"/>
                        </a:solidFill>
                        <a:effectLst/>
                        <a:latin typeface="Lato"/>
                        <a:ea typeface="+mn-ea"/>
                        <a:cs typeface="+mn-cs"/>
                      </a:endParaRP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algn="r" defTabSz="914400" rtl="0" eaLnBrk="1" fontAlgn="ctr" latinLnBrk="0" hangingPunct="1"/>
                      <a:r>
                        <a:rPr lang="en-GB" sz="1400" b="0" i="0" u="none" strike="noStrike" kern="1200" dirty="0">
                          <a:solidFill>
                            <a:srgbClr val="1E2746"/>
                          </a:solidFill>
                          <a:effectLst/>
                          <a:latin typeface="Lato"/>
                          <a:ea typeface="+mn-ea"/>
                          <a:cs typeface="+mn-cs"/>
                        </a:rPr>
                        <a:t>3,651</a:t>
                      </a: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rtl="0" fontAlgn="ctr"/>
                      <a:r>
                        <a:rPr lang="en-GB" sz="1400" b="1" dirty="0" smtClean="0">
                          <a:solidFill>
                            <a:srgbClr val="FF0000"/>
                          </a:solidFill>
                          <a:latin typeface="Lato"/>
                        </a:rPr>
                        <a:t>19.9</a:t>
                      </a:r>
                      <a:endParaRPr lang="en-GB" sz="1400" b="1" dirty="0">
                        <a:solidFill>
                          <a:srgbClr val="FF0000"/>
                        </a:solidFill>
                        <a:latin typeface="Lato"/>
                      </a:endParaRPr>
                    </a:p>
                  </a:txBody>
                  <a:tcPr marL="0" marR="85725" marT="0" marB="0" anchor="ctr">
                    <a:lnL w="12700" cap="flat" cmpd="sng" algn="ctr">
                      <a:solidFill>
                        <a:schemeClr val="bg1">
                          <a:lumMod val="8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r>
              <a:tr h="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pPr>
                      <a:endParaRPr lang="en-GB" sz="1400" b="1" kern="1200" dirty="0" smtClean="0">
                        <a:solidFill>
                          <a:schemeClr val="dk1"/>
                        </a:solidFill>
                        <a:latin typeface="Lato"/>
                        <a:ea typeface="Lato" charset="0"/>
                        <a:cs typeface="Lato" charset="0"/>
                      </a:endParaRPr>
                    </a:p>
                  </a:txBody>
                  <a:tcPr marL="18001" marR="18001" marT="18000" marB="18000" anchor="b" horzOverflow="overflow">
                    <a:lnL w="1905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0" eaLnBrk="1" fontAlgn="ctr" latinLnBrk="0" hangingPunct="1"/>
                      <a:endParaRPr lang="en-GB" sz="1400" b="1" i="0" u="none" strike="noStrike" kern="1200" dirty="0">
                        <a:solidFill>
                          <a:srgbClr val="1E2746"/>
                        </a:solidFill>
                        <a:effectLst/>
                        <a:latin typeface="Lato"/>
                        <a:ea typeface="+mn-ea"/>
                        <a:cs typeface="+mn-cs"/>
                      </a:endParaRP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algn="r" defTabSz="914400" rtl="0" eaLnBrk="1" fontAlgn="ctr" latinLnBrk="0" hangingPunct="1"/>
                      <a:endParaRPr lang="en-GB" sz="1400" b="0" i="0" u="none" strike="noStrike" kern="1200" dirty="0">
                        <a:solidFill>
                          <a:srgbClr val="1E2746"/>
                        </a:solidFill>
                        <a:effectLst/>
                        <a:latin typeface="Lato"/>
                        <a:ea typeface="+mn-ea"/>
                        <a:cs typeface="+mn-cs"/>
                      </a:endParaRP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endParaRPr lang="en-GB" sz="1400" b="0" i="0" u="none" strike="noStrike" dirty="0">
                        <a:solidFill>
                          <a:srgbClr val="FF0000"/>
                        </a:solidFill>
                        <a:effectLst/>
                        <a:latin typeface="Lato"/>
                      </a:endParaRPr>
                    </a:p>
                  </a:txBody>
                  <a:tcPr marL="0" marR="85725" marT="0" marB="0" anchor="ctr">
                    <a:lnL w="12700" cap="flat" cmpd="sng" algn="ctr">
                      <a:solidFill>
                        <a:schemeClr val="bg1">
                          <a:lumMod val="8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pPr>
                      <a:r>
                        <a:rPr lang="en-GB" sz="1400" b="1" kern="1200" dirty="0" smtClean="0">
                          <a:solidFill>
                            <a:schemeClr val="dk1"/>
                          </a:solidFill>
                          <a:latin typeface="Lato"/>
                          <a:ea typeface="Lato" charset="0"/>
                          <a:cs typeface="Lato" charset="0"/>
                        </a:rPr>
                        <a:t> FIC Pension scheme financing costs </a:t>
                      </a:r>
                    </a:p>
                  </a:txBody>
                  <a:tcPr marL="18001" marR="18001" marT="18000" marB="18000" anchor="b" horzOverflow="overflow">
                    <a:lnL w="1905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0" eaLnBrk="1" fontAlgn="ctr" latinLnBrk="0" hangingPunct="1"/>
                      <a:r>
                        <a:rPr lang="en-GB" sz="1200" b="1" i="0" u="none" strike="noStrike" kern="1200" dirty="0">
                          <a:solidFill>
                            <a:srgbClr val="1E2746"/>
                          </a:solidFill>
                          <a:effectLst/>
                          <a:latin typeface="Lato"/>
                          <a:ea typeface="+mn-ea"/>
                          <a:cs typeface="+mn-cs"/>
                        </a:rPr>
                        <a:t>(</a:t>
                      </a:r>
                      <a:r>
                        <a:rPr lang="en-GB" sz="1200" b="1" i="0" u="none" strike="noStrike" kern="1200" dirty="0" smtClean="0">
                          <a:solidFill>
                            <a:srgbClr val="1E2746"/>
                          </a:solidFill>
                          <a:effectLst/>
                          <a:latin typeface="Lato"/>
                          <a:ea typeface="+mn-ea"/>
                          <a:cs typeface="+mn-cs"/>
                        </a:rPr>
                        <a:t>72)</a:t>
                      </a:r>
                      <a:endParaRPr lang="en-GB" sz="1200" b="1" i="0" u="none" strike="noStrike" kern="1200" dirty="0">
                        <a:solidFill>
                          <a:srgbClr val="1E2746"/>
                        </a:solidFill>
                        <a:effectLst/>
                        <a:latin typeface="Lato"/>
                        <a:ea typeface="+mn-ea"/>
                        <a:cs typeface="+mn-cs"/>
                      </a:endParaRP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algn="r" defTabSz="914400" rtl="0" eaLnBrk="1" fontAlgn="ctr" latinLnBrk="0" hangingPunct="1"/>
                      <a:r>
                        <a:rPr lang="en-GB" sz="1200" b="0" i="0" u="none" strike="noStrike" kern="1200" dirty="0">
                          <a:solidFill>
                            <a:srgbClr val="1E2746"/>
                          </a:solidFill>
                          <a:effectLst/>
                          <a:latin typeface="Lato"/>
                          <a:ea typeface="+mn-ea"/>
                          <a:cs typeface="+mn-cs"/>
                        </a:rPr>
                        <a:t>(73)</a:t>
                      </a: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200" b="0" i="0" u="none" strike="noStrike" dirty="0" smtClean="0">
                          <a:solidFill>
                            <a:srgbClr val="FF0000"/>
                          </a:solidFill>
                          <a:effectLst/>
                          <a:latin typeface="Lato"/>
                        </a:rPr>
                        <a:t>-1.4</a:t>
                      </a:r>
                      <a:endParaRPr lang="en-GB" sz="1200" b="0" i="0" u="none" strike="noStrike" dirty="0">
                        <a:solidFill>
                          <a:srgbClr val="FF0000"/>
                        </a:solidFill>
                        <a:effectLst/>
                        <a:latin typeface="Lato"/>
                      </a:endParaRPr>
                    </a:p>
                  </a:txBody>
                  <a:tcPr marL="0" marR="85725" marT="0" marB="0" anchor="ctr">
                    <a:lnL w="12700" cap="flat" cmpd="sng" algn="ctr">
                      <a:solidFill>
                        <a:schemeClr val="bg1">
                          <a:lumMod val="8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pPr>
                      <a:r>
                        <a:rPr lang="en-GB" sz="1400" b="1" kern="1200" dirty="0" smtClean="0">
                          <a:solidFill>
                            <a:schemeClr val="dk1"/>
                          </a:solidFill>
                          <a:latin typeface="Lato"/>
                          <a:ea typeface="Lato" charset="0"/>
                          <a:cs typeface="Lato" charset="0"/>
                        </a:rPr>
                        <a:t> Pontoon lease interest</a:t>
                      </a:r>
                    </a:p>
                  </a:txBody>
                  <a:tcPr marL="18001" marR="18001" marT="18000" marB="18000" anchor="b" horzOverflow="overflow">
                    <a:lnL w="1905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0" eaLnBrk="1" fontAlgn="ctr" latinLnBrk="0" hangingPunct="1"/>
                      <a:r>
                        <a:rPr lang="en-GB" sz="1200" b="1" i="0" u="none" strike="noStrike" kern="1200" dirty="0">
                          <a:solidFill>
                            <a:srgbClr val="1E2746"/>
                          </a:solidFill>
                          <a:effectLst/>
                          <a:latin typeface="Lato"/>
                          <a:ea typeface="+mn-ea"/>
                          <a:cs typeface="+mn-cs"/>
                        </a:rPr>
                        <a:t>(</a:t>
                      </a:r>
                      <a:r>
                        <a:rPr lang="en-GB" sz="1200" b="1" i="0" u="none" strike="noStrike" kern="1200" dirty="0" smtClean="0">
                          <a:solidFill>
                            <a:srgbClr val="1E2746"/>
                          </a:solidFill>
                          <a:effectLst/>
                          <a:latin typeface="Lato"/>
                          <a:ea typeface="+mn-ea"/>
                          <a:cs typeface="+mn-cs"/>
                        </a:rPr>
                        <a:t>226)</a:t>
                      </a:r>
                      <a:endParaRPr lang="en-GB" sz="1200" b="1" i="0" u="none" strike="noStrike" kern="1200" dirty="0">
                        <a:solidFill>
                          <a:srgbClr val="1E2746"/>
                        </a:solidFill>
                        <a:effectLst/>
                        <a:latin typeface="Lato"/>
                        <a:ea typeface="+mn-ea"/>
                        <a:cs typeface="+mn-cs"/>
                      </a:endParaRP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algn="r" defTabSz="914400" rtl="0" eaLnBrk="1" fontAlgn="ctr" latinLnBrk="0" hangingPunct="1"/>
                      <a:r>
                        <a:rPr lang="en-GB" sz="1200" b="0" i="0" u="none" strike="noStrike" kern="1200" dirty="0">
                          <a:solidFill>
                            <a:srgbClr val="1E2746"/>
                          </a:solidFill>
                          <a:effectLst/>
                          <a:latin typeface="Lato"/>
                          <a:ea typeface="+mn-ea"/>
                          <a:cs typeface="+mn-cs"/>
                        </a:rPr>
                        <a:t>(</a:t>
                      </a:r>
                      <a:r>
                        <a:rPr lang="en-GB" sz="1200" b="0" i="0" u="none" strike="noStrike" kern="1200" dirty="0" smtClean="0">
                          <a:solidFill>
                            <a:srgbClr val="1E2746"/>
                          </a:solidFill>
                          <a:effectLst/>
                          <a:latin typeface="Lato"/>
                          <a:ea typeface="+mn-ea"/>
                          <a:cs typeface="+mn-cs"/>
                        </a:rPr>
                        <a:t>227)</a:t>
                      </a:r>
                      <a:endParaRPr lang="en-GB" sz="1200" b="0" i="0" u="none" strike="noStrike" kern="1200" dirty="0">
                        <a:solidFill>
                          <a:srgbClr val="1E2746"/>
                        </a:solidFill>
                        <a:effectLst/>
                        <a:latin typeface="Lato"/>
                        <a:ea typeface="+mn-ea"/>
                        <a:cs typeface="+mn-cs"/>
                      </a:endParaRP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200" b="0" i="0" u="none" strike="noStrike" dirty="0" smtClean="0">
                          <a:solidFill>
                            <a:srgbClr val="FF0000"/>
                          </a:solidFill>
                          <a:effectLst/>
                          <a:latin typeface="Lato"/>
                        </a:rPr>
                        <a:t>-0.4</a:t>
                      </a:r>
                      <a:endParaRPr lang="en-GB" sz="1200" b="0" i="0" u="none" strike="noStrike" dirty="0">
                        <a:solidFill>
                          <a:srgbClr val="FF0000"/>
                        </a:solidFill>
                        <a:effectLst/>
                        <a:latin typeface="Lato"/>
                      </a:endParaRPr>
                    </a:p>
                  </a:txBody>
                  <a:tcPr marL="0" marR="85725" marT="0" marB="0" anchor="ctr">
                    <a:lnL w="12700" cap="flat" cmpd="sng" algn="ctr">
                      <a:solidFill>
                        <a:schemeClr val="bg1">
                          <a:lumMod val="8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pPr>
                      <a:r>
                        <a:rPr lang="en-GB" sz="1400" b="1" kern="1200" dirty="0" smtClean="0">
                          <a:solidFill>
                            <a:schemeClr val="dk1"/>
                          </a:solidFill>
                          <a:latin typeface="Lato"/>
                          <a:ea typeface="Lato" charset="0"/>
                          <a:cs typeface="Lato" charset="0"/>
                        </a:rPr>
                        <a:t> Net Bank/ HP interest payable </a:t>
                      </a:r>
                    </a:p>
                  </a:txBody>
                  <a:tcPr marL="18001" marR="18001" marT="18000" marB="18000" anchor="b" horzOverflow="overflow">
                    <a:lnL w="1905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0" eaLnBrk="1" fontAlgn="ctr" latinLnBrk="0" hangingPunct="1"/>
                      <a:r>
                        <a:rPr lang="en-GB" sz="1200" b="1" i="0" u="none" strike="noStrike" kern="1200" dirty="0" smtClean="0">
                          <a:solidFill>
                            <a:srgbClr val="1E2746"/>
                          </a:solidFill>
                          <a:effectLst/>
                          <a:latin typeface="Lato"/>
                          <a:ea typeface="+mn-ea"/>
                          <a:cs typeface="+mn-cs"/>
                        </a:rPr>
                        <a:t>(221)</a:t>
                      </a:r>
                      <a:endParaRPr lang="en-GB" sz="1200" b="1" i="0" u="none" strike="noStrike" kern="1200" dirty="0">
                        <a:solidFill>
                          <a:srgbClr val="1E2746"/>
                        </a:solidFill>
                        <a:effectLst/>
                        <a:latin typeface="Lato"/>
                        <a:ea typeface="+mn-ea"/>
                        <a:cs typeface="+mn-cs"/>
                      </a:endParaRP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algn="r" defTabSz="914400" rtl="0" eaLnBrk="1" fontAlgn="ctr" latinLnBrk="0" hangingPunct="1"/>
                      <a:r>
                        <a:rPr lang="en-GB" sz="1200" b="0" i="0" u="none" strike="noStrike" kern="1200" dirty="0">
                          <a:solidFill>
                            <a:srgbClr val="1E2746"/>
                          </a:solidFill>
                          <a:effectLst/>
                          <a:latin typeface="Lato"/>
                          <a:ea typeface="+mn-ea"/>
                          <a:cs typeface="+mn-cs"/>
                        </a:rPr>
                        <a:t>(</a:t>
                      </a:r>
                      <a:r>
                        <a:rPr lang="en-GB" sz="1200" b="0" i="0" u="none" strike="noStrike" kern="1200" dirty="0" smtClean="0">
                          <a:solidFill>
                            <a:srgbClr val="1E2746"/>
                          </a:solidFill>
                          <a:effectLst/>
                          <a:latin typeface="Lato"/>
                          <a:ea typeface="+mn-ea"/>
                          <a:cs typeface="+mn-cs"/>
                        </a:rPr>
                        <a:t>116)</a:t>
                      </a:r>
                      <a:endParaRPr lang="en-GB" sz="1200" b="0" i="0" u="none" strike="noStrike" kern="1200" dirty="0">
                        <a:solidFill>
                          <a:srgbClr val="1E2746"/>
                        </a:solidFill>
                        <a:effectLst/>
                        <a:latin typeface="Lato"/>
                        <a:ea typeface="+mn-ea"/>
                        <a:cs typeface="+mn-cs"/>
                      </a:endParaRP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200" b="0" i="0" u="none" strike="noStrike" dirty="0" smtClean="0">
                          <a:solidFill>
                            <a:srgbClr val="FF0000"/>
                          </a:solidFill>
                          <a:effectLst/>
                          <a:latin typeface="Lato"/>
                        </a:rPr>
                        <a:t>90.5</a:t>
                      </a:r>
                      <a:endParaRPr lang="en-GB" sz="1200" b="0" i="0" u="none" strike="noStrike" dirty="0">
                        <a:solidFill>
                          <a:srgbClr val="FF0000"/>
                        </a:solidFill>
                        <a:effectLst/>
                        <a:latin typeface="Lato"/>
                      </a:endParaRPr>
                    </a:p>
                  </a:txBody>
                  <a:tcPr marL="0" marR="85725" marT="0" marB="0" anchor="ctr">
                    <a:lnL w="12700" cap="flat" cmpd="sng" algn="ctr">
                      <a:solidFill>
                        <a:schemeClr val="bg1">
                          <a:lumMod val="8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pPr>
                      <a:r>
                        <a:rPr lang="en-GB" sz="1400" b="1" kern="1200" dirty="0" smtClean="0">
                          <a:solidFill>
                            <a:schemeClr val="dk1"/>
                          </a:solidFill>
                          <a:latin typeface="Lato"/>
                          <a:ea typeface="Lato" charset="0"/>
                          <a:cs typeface="Lato" charset="0"/>
                        </a:rPr>
                        <a:t> Net financing costs</a:t>
                      </a:r>
                    </a:p>
                  </a:txBody>
                  <a:tcPr marL="18001" marR="18001" marT="18000" marB="18000" anchor="b" horzOverflow="overflow">
                    <a:lnL w="1905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0" eaLnBrk="1" fontAlgn="ctr" latinLnBrk="0" hangingPunct="1"/>
                      <a:r>
                        <a:rPr lang="en-GB" sz="1200" b="1" i="0" u="none" strike="noStrike" kern="1200" dirty="0" smtClean="0">
                          <a:solidFill>
                            <a:srgbClr val="1E2746"/>
                          </a:solidFill>
                          <a:effectLst/>
                          <a:latin typeface="Lato"/>
                          <a:ea typeface="+mn-ea"/>
                          <a:cs typeface="+mn-cs"/>
                        </a:rPr>
                        <a:t>(519)</a:t>
                      </a:r>
                      <a:endParaRPr lang="en-GB" sz="1200" b="1" i="0" u="none" strike="noStrike" kern="1200" dirty="0">
                        <a:solidFill>
                          <a:srgbClr val="1E2746"/>
                        </a:solidFill>
                        <a:effectLst/>
                        <a:latin typeface="Lato"/>
                        <a:ea typeface="+mn-ea"/>
                        <a:cs typeface="+mn-cs"/>
                      </a:endParaRPr>
                    </a:p>
                  </a:txBody>
                  <a:tcPr marL="0" marR="857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0" eaLnBrk="1" fontAlgn="ctr" latinLnBrk="0" hangingPunct="1"/>
                      <a:r>
                        <a:rPr lang="en-GB" sz="1200" b="0" i="0" u="none" strike="noStrike" kern="1200" dirty="0">
                          <a:solidFill>
                            <a:srgbClr val="1E2746"/>
                          </a:solidFill>
                          <a:effectLst/>
                          <a:latin typeface="Lato"/>
                          <a:ea typeface="+mn-ea"/>
                          <a:cs typeface="+mn-cs"/>
                        </a:rPr>
                        <a:t>(416)</a:t>
                      </a:r>
                    </a:p>
                  </a:txBody>
                  <a:tcPr marL="0" marR="857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200" b="0" i="0" u="none" strike="noStrike" dirty="0" smtClean="0">
                          <a:solidFill>
                            <a:srgbClr val="FF0000"/>
                          </a:solidFill>
                          <a:effectLst/>
                          <a:latin typeface="Lato"/>
                        </a:rPr>
                        <a:t>24.8</a:t>
                      </a:r>
                      <a:endParaRPr lang="en-GB" sz="1200" b="0" i="0" u="none" strike="noStrike" dirty="0">
                        <a:solidFill>
                          <a:srgbClr val="FF0000"/>
                        </a:solidFill>
                        <a:effectLst/>
                        <a:latin typeface="Lato"/>
                      </a:endParaRPr>
                    </a:p>
                  </a:txBody>
                  <a:tcPr marL="0" marR="85725" marT="0" marB="0" anchor="ctr">
                    <a:lnL w="12700" cap="flat" cmpd="sng" algn="ctr">
                      <a:no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defRPr/>
                      </a:pPr>
                      <a:endParaRPr kumimoji="0" lang="en-GB" sz="1400" b="1" i="0" u="none" strike="noStrike" cap="none" normalizeH="0" baseline="0" dirty="0" smtClean="0">
                        <a:ln>
                          <a:noFill/>
                        </a:ln>
                        <a:solidFill>
                          <a:schemeClr val="tx1"/>
                        </a:solidFill>
                        <a:effectLst/>
                        <a:latin typeface="Lato"/>
                      </a:endParaRPr>
                    </a:p>
                  </a:txBody>
                  <a:tcPr marL="18001" marR="18001" marT="18000" marB="18000" anchor="b" horzOverflow="overflow">
                    <a:lnL w="1905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0" eaLnBrk="1" fontAlgn="ctr" latinLnBrk="0" hangingPunct="1"/>
                      <a:endParaRPr lang="en-GB" sz="1400" b="1" i="0" u="none" strike="noStrike" kern="1200" dirty="0">
                        <a:solidFill>
                          <a:srgbClr val="1E2746"/>
                        </a:solidFill>
                        <a:effectLst/>
                        <a:latin typeface="Lato"/>
                        <a:ea typeface="+mn-ea"/>
                        <a:cs typeface="+mn-cs"/>
                      </a:endParaRP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0" eaLnBrk="1" fontAlgn="ctr" latinLnBrk="0" hangingPunct="1"/>
                      <a:endParaRPr lang="en-GB" sz="1400" b="0" i="0" u="none" strike="noStrike" kern="1200" dirty="0">
                        <a:solidFill>
                          <a:srgbClr val="1E2746"/>
                        </a:solidFill>
                        <a:effectLst/>
                        <a:latin typeface="Lato"/>
                        <a:ea typeface="+mn-ea"/>
                        <a:cs typeface="+mn-cs"/>
                      </a:endParaRP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endParaRPr lang="en-GB" sz="1400" b="0" i="0" u="none" strike="noStrike" dirty="0">
                        <a:solidFill>
                          <a:srgbClr val="FF0000"/>
                        </a:solidFill>
                        <a:effectLst/>
                        <a:latin typeface="Lato"/>
                      </a:endParaRPr>
                    </a:p>
                  </a:txBody>
                  <a:tcPr marL="0" marR="85725" marT="0" marB="0" anchor="ctr">
                    <a:lnL w="12700" cap="flat" cmpd="sng" algn="ctr">
                      <a:solidFill>
                        <a:schemeClr val="bg1">
                          <a:lumMod val="8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0367">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defRPr/>
                      </a:pPr>
                      <a:r>
                        <a:rPr kumimoji="0" lang="en-GB" sz="1400" b="1" i="0" u="none" strike="noStrike" cap="none" normalizeH="0" baseline="0" dirty="0" smtClean="0">
                          <a:ln>
                            <a:noFill/>
                          </a:ln>
                          <a:solidFill>
                            <a:schemeClr val="tx1"/>
                          </a:solidFill>
                          <a:effectLst/>
                          <a:latin typeface="Lato"/>
                        </a:rPr>
                        <a:t> Underlying Pre Tax Profit (PBT)**</a:t>
                      </a:r>
                    </a:p>
                  </a:txBody>
                  <a:tcPr marL="18001" marR="18001" marT="18000" marB="18000" anchor="b" horzOverflow="overflow">
                    <a:lnL w="1905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5000"/>
                        <a:lumOff val="75000"/>
                      </a:schemeClr>
                    </a:solidFill>
                  </a:tcPr>
                </a:tc>
                <a:tc>
                  <a:txBody>
                    <a:bodyPr/>
                    <a:lstStyle/>
                    <a:p>
                      <a:pPr marL="0" algn="r" defTabSz="914400" rtl="0" eaLnBrk="1" fontAlgn="ctr" latinLnBrk="0" hangingPunct="1"/>
                      <a:r>
                        <a:rPr lang="en-GB" sz="1400" b="1" i="0" u="none" strike="noStrike" kern="1200" dirty="0" smtClean="0">
                          <a:solidFill>
                            <a:srgbClr val="1E2746"/>
                          </a:solidFill>
                          <a:effectLst/>
                          <a:latin typeface="Lato"/>
                          <a:ea typeface="+mn-ea"/>
                          <a:cs typeface="+mn-cs"/>
                        </a:rPr>
                        <a:t>3,858</a:t>
                      </a:r>
                      <a:endParaRPr lang="en-GB" sz="1400" b="1" i="0" u="none" strike="noStrike" kern="1200" dirty="0">
                        <a:solidFill>
                          <a:srgbClr val="1E2746"/>
                        </a:solidFill>
                        <a:effectLst/>
                        <a:latin typeface="Lato"/>
                        <a:ea typeface="+mn-ea"/>
                        <a:cs typeface="+mn-cs"/>
                      </a:endParaRP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5000"/>
                        <a:lumOff val="75000"/>
                      </a:schemeClr>
                    </a:solidFill>
                  </a:tcPr>
                </a:tc>
                <a:tc>
                  <a:txBody>
                    <a:bodyPr/>
                    <a:lstStyle/>
                    <a:p>
                      <a:pPr marL="0" algn="r" defTabSz="914400" rtl="0" eaLnBrk="1" fontAlgn="ctr" latinLnBrk="0" hangingPunct="1"/>
                      <a:r>
                        <a:rPr lang="en-GB" sz="1400" b="0" i="0" u="none" strike="noStrike" kern="1200" dirty="0" smtClean="0">
                          <a:solidFill>
                            <a:srgbClr val="1E2746"/>
                          </a:solidFill>
                          <a:effectLst/>
                          <a:latin typeface="Lato"/>
                          <a:ea typeface="+mn-ea"/>
                          <a:cs typeface="+mn-cs"/>
                        </a:rPr>
                        <a:t>3,235</a:t>
                      </a:r>
                      <a:endParaRPr lang="en-GB" sz="1400" b="0" i="0" u="none" strike="noStrike" kern="1200" dirty="0">
                        <a:solidFill>
                          <a:srgbClr val="1E2746"/>
                        </a:solidFill>
                        <a:effectLst/>
                        <a:latin typeface="Lato"/>
                        <a:ea typeface="+mn-ea"/>
                        <a:cs typeface="+mn-cs"/>
                      </a:endParaRP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5000"/>
                        <a:lumOff val="75000"/>
                      </a:schemeClr>
                    </a:solidFill>
                  </a:tcPr>
                </a:tc>
                <a:tc>
                  <a:txBody>
                    <a:bodyPr/>
                    <a:lstStyle/>
                    <a:p>
                      <a:pPr algn="r" rtl="0" fontAlgn="ctr"/>
                      <a:r>
                        <a:rPr lang="en-GB" sz="1400" b="1" i="0" u="none" strike="noStrike" dirty="0" smtClean="0">
                          <a:solidFill>
                            <a:srgbClr val="FF0000"/>
                          </a:solidFill>
                          <a:effectLst/>
                          <a:latin typeface="Lato"/>
                        </a:rPr>
                        <a:t>19.3</a:t>
                      </a:r>
                      <a:endParaRPr lang="en-GB" sz="1400" b="1" i="0" u="none" strike="noStrike" dirty="0">
                        <a:solidFill>
                          <a:srgbClr val="FF0000"/>
                        </a:solidFill>
                        <a:effectLst/>
                        <a:latin typeface="Lato"/>
                      </a:endParaRPr>
                    </a:p>
                  </a:txBody>
                  <a:tcPr marL="0" marR="85725" marT="0" marB="0" anchor="ctr">
                    <a:lnL w="12700" cap="flat" cmpd="sng" algn="ctr">
                      <a:solidFill>
                        <a:schemeClr val="bg1">
                          <a:lumMod val="8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5000"/>
                        <a:lumOff val="75000"/>
                      </a:schemeClr>
                    </a:solidFill>
                  </a:tcPr>
                </a:tc>
              </a:tr>
              <a:tr h="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defRPr/>
                      </a:pPr>
                      <a:r>
                        <a:rPr lang="en-GB" sz="1400" b="1" kern="1200" dirty="0" smtClean="0">
                          <a:solidFill>
                            <a:schemeClr val="dk1"/>
                          </a:solidFill>
                          <a:latin typeface="Lato"/>
                          <a:ea typeface="Lato" charset="0"/>
                          <a:cs typeface="Lato" charset="0"/>
                        </a:rPr>
                        <a:t> Profit on sale Fixed Assets / exceptional costs </a:t>
                      </a:r>
                    </a:p>
                  </a:txBody>
                  <a:tcPr marL="18001" marR="18001" marT="18000" marB="18000" anchor="b" horzOverflow="overflow">
                    <a:lnL w="1905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0" eaLnBrk="1" fontAlgn="ctr" latinLnBrk="0" hangingPunct="1"/>
                      <a:r>
                        <a:rPr lang="en-GB" sz="1200" b="1" i="0" u="none" strike="noStrike" kern="1200" dirty="0" smtClean="0">
                          <a:solidFill>
                            <a:srgbClr val="1E2746"/>
                          </a:solidFill>
                          <a:effectLst/>
                          <a:latin typeface="Lato"/>
                          <a:ea typeface="+mn-ea"/>
                          <a:cs typeface="+mn-cs"/>
                        </a:rPr>
                        <a:t>-</a:t>
                      </a:r>
                      <a:endParaRPr lang="en-GB" sz="1200" b="1" i="0" u="none" strike="noStrike" kern="1200" dirty="0">
                        <a:solidFill>
                          <a:srgbClr val="1E2746"/>
                        </a:solidFill>
                        <a:effectLst/>
                        <a:latin typeface="Lato"/>
                        <a:ea typeface="+mn-ea"/>
                        <a:cs typeface="+mn-cs"/>
                      </a:endParaRP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algn="r" defTabSz="914400" rtl="0" eaLnBrk="1" fontAlgn="ctr" latinLnBrk="0" hangingPunct="1"/>
                      <a:r>
                        <a:rPr lang="en-GB" sz="1200" b="0" i="0" u="none" strike="noStrike" kern="1200" dirty="0" smtClean="0">
                          <a:solidFill>
                            <a:srgbClr val="1E2746"/>
                          </a:solidFill>
                          <a:effectLst/>
                          <a:latin typeface="Lato"/>
                          <a:ea typeface="+mn-ea"/>
                          <a:cs typeface="+mn-cs"/>
                        </a:rPr>
                        <a:t>61</a:t>
                      </a:r>
                      <a:endParaRPr lang="en-GB" sz="1200" b="0" i="0" u="none" strike="noStrike" kern="1200" dirty="0">
                        <a:solidFill>
                          <a:srgbClr val="1E2746"/>
                        </a:solidFill>
                        <a:effectLst/>
                        <a:latin typeface="Lato"/>
                        <a:ea typeface="+mn-ea"/>
                        <a:cs typeface="+mn-cs"/>
                      </a:endParaRP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endParaRPr lang="en-GB" sz="1400" b="0" i="0" u="none" strike="noStrike" dirty="0">
                        <a:solidFill>
                          <a:srgbClr val="FF0000"/>
                        </a:solidFill>
                        <a:effectLst/>
                        <a:latin typeface="Lato"/>
                      </a:endParaRPr>
                    </a:p>
                  </a:txBody>
                  <a:tcPr marL="0" marR="85725" marT="0" marB="0" anchor="ctr">
                    <a:lnL w="12700" cap="flat" cmpd="sng" algn="ctr">
                      <a:solidFill>
                        <a:schemeClr val="bg1">
                          <a:lumMod val="8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pPr>
                      <a:r>
                        <a:rPr lang="en-GB" sz="1400" b="0" kern="1200" dirty="0" smtClean="0">
                          <a:solidFill>
                            <a:schemeClr val="dk1"/>
                          </a:solidFill>
                          <a:latin typeface="Lato"/>
                          <a:ea typeface="Lato" charset="0"/>
                          <a:cs typeface="Lato" charset="0"/>
                        </a:rPr>
                        <a:t> </a:t>
                      </a:r>
                      <a:r>
                        <a:rPr lang="en-GB" sz="1400" b="1" kern="1200" dirty="0" smtClean="0">
                          <a:solidFill>
                            <a:schemeClr val="dk1"/>
                          </a:solidFill>
                          <a:latin typeface="Lato"/>
                          <a:ea typeface="Lato" charset="0"/>
                          <a:cs typeface="Lato" charset="0"/>
                        </a:rPr>
                        <a:t>Profit Before</a:t>
                      </a:r>
                      <a:r>
                        <a:rPr lang="en-GB" sz="1400" b="1" kern="1200" baseline="0" dirty="0" smtClean="0">
                          <a:solidFill>
                            <a:schemeClr val="dk1"/>
                          </a:solidFill>
                          <a:latin typeface="Lato"/>
                          <a:ea typeface="Lato" charset="0"/>
                          <a:cs typeface="Lato" charset="0"/>
                        </a:rPr>
                        <a:t> Tax</a:t>
                      </a:r>
                      <a:endParaRPr lang="en-GB" sz="1400" b="1" kern="1200" dirty="0" smtClean="0">
                        <a:solidFill>
                          <a:schemeClr val="dk1"/>
                        </a:solidFill>
                        <a:latin typeface="Lato"/>
                        <a:ea typeface="Lato" charset="0"/>
                        <a:cs typeface="Lato" charset="0"/>
                      </a:endParaRPr>
                    </a:p>
                  </a:txBody>
                  <a:tcPr marL="18001" marR="18001" marT="18000" marB="18000" anchor="b" horzOverflow="overflow">
                    <a:lnL w="1905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algn="r" defTabSz="914400" rtl="0" eaLnBrk="1" fontAlgn="ctr" latinLnBrk="0" hangingPunct="1"/>
                      <a:r>
                        <a:rPr lang="en-GB" sz="1400" b="1" i="0" u="none" strike="noStrike" kern="1200" dirty="0" smtClean="0">
                          <a:solidFill>
                            <a:srgbClr val="1E2746"/>
                          </a:solidFill>
                          <a:effectLst/>
                          <a:latin typeface="Lato"/>
                          <a:ea typeface="+mn-ea"/>
                          <a:cs typeface="+mn-cs"/>
                        </a:rPr>
                        <a:t>3,858</a:t>
                      </a:r>
                      <a:endParaRPr lang="en-GB" sz="1400" b="1" i="0" u="none" strike="noStrike" kern="1200" dirty="0">
                        <a:solidFill>
                          <a:srgbClr val="1E2746"/>
                        </a:solidFill>
                        <a:effectLst/>
                        <a:latin typeface="Lato"/>
                        <a:ea typeface="+mn-ea"/>
                        <a:cs typeface="+mn-cs"/>
                      </a:endParaRP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algn="r" defTabSz="914400" rtl="0" eaLnBrk="1" fontAlgn="ctr" latinLnBrk="0" hangingPunct="1"/>
                      <a:r>
                        <a:rPr lang="en-GB" sz="1400" b="0" i="0" u="none" strike="noStrike" kern="1200" dirty="0" smtClean="0">
                          <a:solidFill>
                            <a:srgbClr val="1E2746"/>
                          </a:solidFill>
                          <a:effectLst/>
                          <a:latin typeface="Lato"/>
                          <a:ea typeface="+mn-ea"/>
                          <a:cs typeface="+mn-cs"/>
                        </a:rPr>
                        <a:t>3,296</a:t>
                      </a:r>
                      <a:endParaRPr lang="en-GB" sz="1400" b="0" i="0" u="none" strike="noStrike" kern="1200" dirty="0">
                        <a:solidFill>
                          <a:srgbClr val="1E2746"/>
                        </a:solidFill>
                        <a:effectLst/>
                        <a:latin typeface="Lato"/>
                        <a:ea typeface="+mn-ea"/>
                        <a:cs typeface="+mn-cs"/>
                      </a:endParaRP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rtl="0" fontAlgn="ctr"/>
                      <a:r>
                        <a:rPr lang="en-GB" sz="1400" b="0" i="0" u="none" strike="noStrike" dirty="0" smtClean="0">
                          <a:solidFill>
                            <a:srgbClr val="FF0000"/>
                          </a:solidFill>
                          <a:effectLst/>
                          <a:latin typeface="Lato"/>
                        </a:rPr>
                        <a:t>17.1</a:t>
                      </a:r>
                      <a:endParaRPr lang="en-GB" sz="1400" b="0" i="0" u="none" strike="noStrike" dirty="0">
                        <a:solidFill>
                          <a:srgbClr val="FF0000"/>
                        </a:solidFill>
                        <a:effectLst/>
                        <a:latin typeface="Lato"/>
                      </a:endParaRPr>
                    </a:p>
                  </a:txBody>
                  <a:tcPr marL="0" marR="85725" marT="0" marB="0" anchor="ctr">
                    <a:lnL w="12700" cap="flat" cmpd="sng" algn="ctr">
                      <a:solidFill>
                        <a:schemeClr val="bg1">
                          <a:lumMod val="8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r>
              <a:tr h="273036">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defRPr/>
                      </a:pPr>
                      <a:r>
                        <a:rPr lang="en-US" sz="1400" b="0" dirty="0" smtClean="0">
                          <a:latin typeface="Lato"/>
                          <a:ea typeface="Lato" charset="0"/>
                          <a:cs typeface="Lato" charset="0"/>
                        </a:rPr>
                        <a:t> </a:t>
                      </a:r>
                      <a:r>
                        <a:rPr lang="en-US" sz="1400" b="1" dirty="0" smtClean="0">
                          <a:solidFill>
                            <a:srgbClr val="FF0000"/>
                          </a:solidFill>
                          <a:latin typeface="Lato"/>
                          <a:ea typeface="Lato" charset="0"/>
                          <a:cs typeface="Lato" charset="0"/>
                        </a:rPr>
                        <a:t>Diluted</a:t>
                      </a:r>
                      <a:r>
                        <a:rPr lang="en-US" sz="1400" b="1" baseline="0" dirty="0" smtClean="0">
                          <a:solidFill>
                            <a:srgbClr val="FF0000"/>
                          </a:solidFill>
                          <a:latin typeface="Lato"/>
                          <a:ea typeface="Lato" charset="0"/>
                          <a:cs typeface="Lato" charset="0"/>
                        </a:rPr>
                        <a:t> EPS on taxed underlying PBT</a:t>
                      </a:r>
                      <a:endParaRPr lang="en-US" sz="1400" b="1" dirty="0" smtClean="0">
                        <a:solidFill>
                          <a:srgbClr val="FF0000"/>
                        </a:solidFill>
                        <a:latin typeface="Lato"/>
                        <a:ea typeface="Lato" charset="0"/>
                        <a:cs typeface="Lato" charset="0"/>
                      </a:endParaRPr>
                    </a:p>
                  </a:txBody>
                  <a:tcPr marL="18001" marR="18001" marT="18000" marB="18000" anchor="b" horzOverflow="overflow">
                    <a:lnL w="1905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r" defTabSz="914400" rtl="0" eaLnBrk="1" fontAlgn="ctr" latinLnBrk="0" hangingPunct="1"/>
                      <a:r>
                        <a:rPr lang="en-GB" sz="1400" b="1" i="0" u="none" strike="noStrike" kern="1200" dirty="0" smtClean="0">
                          <a:solidFill>
                            <a:srgbClr val="FF0000"/>
                          </a:solidFill>
                          <a:effectLst/>
                          <a:latin typeface="Lato"/>
                          <a:ea typeface="+mn-ea"/>
                          <a:cs typeface="+mn-cs"/>
                        </a:rPr>
                        <a:t>24.1p</a:t>
                      </a:r>
                      <a:endParaRPr lang="en-GB" sz="1400" b="1" i="0" u="none" strike="noStrike" kern="1200" dirty="0">
                        <a:solidFill>
                          <a:srgbClr val="FF0000"/>
                        </a:solidFill>
                        <a:effectLst/>
                        <a:latin typeface="Lato"/>
                        <a:ea typeface="+mn-ea"/>
                        <a:cs typeface="+mn-cs"/>
                      </a:endParaRP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algn="r" defTabSz="914400" rtl="0" eaLnBrk="1" fontAlgn="ctr" latinLnBrk="0" hangingPunct="1"/>
                      <a:r>
                        <a:rPr lang="en-GB" sz="1400" b="0" i="0" u="none" strike="noStrike" kern="1200" dirty="0" smtClean="0">
                          <a:solidFill>
                            <a:srgbClr val="FF0000"/>
                          </a:solidFill>
                          <a:effectLst/>
                          <a:latin typeface="Lato"/>
                          <a:ea typeface="+mn-ea"/>
                          <a:cs typeface="+mn-cs"/>
                        </a:rPr>
                        <a:t>19.7p</a:t>
                      </a:r>
                      <a:endParaRPr lang="en-GB" sz="1400" b="0" i="0" u="none" strike="noStrike" kern="1200" dirty="0">
                        <a:solidFill>
                          <a:srgbClr val="FF0000"/>
                        </a:solidFill>
                        <a:effectLst/>
                        <a:latin typeface="Lato"/>
                        <a:ea typeface="+mn-ea"/>
                        <a:cs typeface="+mn-cs"/>
                      </a:endParaRP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GB" sz="1400" b="1" i="0" u="none" strike="noStrike" dirty="0" smtClean="0">
                          <a:solidFill>
                            <a:srgbClr val="FF0000"/>
                          </a:solidFill>
                          <a:effectLst/>
                          <a:latin typeface="Lato"/>
                        </a:rPr>
                        <a:t>22.5</a:t>
                      </a:r>
                      <a:endParaRPr lang="en-GB" sz="1400" b="1" i="0" u="none" strike="noStrike" dirty="0">
                        <a:solidFill>
                          <a:srgbClr val="FF0000"/>
                        </a:solidFill>
                        <a:effectLst/>
                        <a:latin typeface="Lato"/>
                      </a:endParaRPr>
                    </a:p>
                  </a:txBody>
                  <a:tcPr marL="0" marR="85725" marT="0" marB="0" anchor="ctr">
                    <a:lnL w="12700" cap="flat" cmpd="sng" algn="ctr">
                      <a:solidFill>
                        <a:schemeClr val="bg1">
                          <a:lumMod val="8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0">
                <a:tc>
                  <a:txBody>
                    <a:bodyPr/>
                    <a:lstStyle/>
                    <a:p>
                      <a:pPr marL="0" marR="0" lvl="0" indent="0" algn="l" defTabSz="914400" rtl="0" eaLnBrk="1" fontAlgn="base" latinLnBrk="0" hangingPunct="1">
                        <a:lnSpc>
                          <a:spcPct val="100000"/>
                        </a:lnSpc>
                        <a:spcBef>
                          <a:spcPct val="30000"/>
                        </a:spcBef>
                        <a:spcAft>
                          <a:spcPct val="0"/>
                        </a:spcAft>
                        <a:buClr>
                          <a:srgbClr val="004273"/>
                        </a:buClr>
                        <a:buSzTx/>
                        <a:buFontTx/>
                        <a:buNone/>
                        <a:tabLst/>
                        <a:defRPr/>
                      </a:pPr>
                      <a:r>
                        <a:rPr kumimoji="0" lang="en-GB" sz="1400" b="1" i="1" u="none" strike="noStrike" cap="none" normalizeH="0" baseline="0" dirty="0" smtClean="0">
                          <a:ln>
                            <a:noFill/>
                          </a:ln>
                          <a:solidFill>
                            <a:schemeClr val="tx1"/>
                          </a:solidFill>
                          <a:effectLst/>
                          <a:latin typeface="Lato"/>
                        </a:rPr>
                        <a:t>**</a:t>
                      </a:r>
                      <a:r>
                        <a:rPr kumimoji="0" lang="en-GB" sz="1200" b="1" i="1" u="none" strike="noStrike" cap="none" normalizeH="0" baseline="0" dirty="0" smtClean="0">
                          <a:ln>
                            <a:noFill/>
                          </a:ln>
                          <a:solidFill>
                            <a:schemeClr val="tx1"/>
                          </a:solidFill>
                          <a:effectLst/>
                          <a:latin typeface="Lato"/>
                        </a:rPr>
                        <a:t>Underlying PBT =</a:t>
                      </a:r>
                      <a:r>
                        <a:rPr kumimoji="0" lang="en-GB" sz="1200" b="1" i="1" u="none" strike="noStrike" cap="none" normalizeH="0" baseline="0" dirty="0" smtClean="0">
                          <a:ln>
                            <a:noFill/>
                          </a:ln>
                          <a:solidFill>
                            <a:srgbClr val="004273"/>
                          </a:solidFill>
                          <a:effectLst/>
                          <a:latin typeface="Lato"/>
                        </a:rPr>
                        <a:t> </a:t>
                      </a:r>
                      <a:r>
                        <a:rPr lang="en-GB" sz="1200" b="1" i="1" kern="1200" baseline="0" dirty="0" smtClean="0">
                          <a:solidFill>
                            <a:schemeClr val="dk1"/>
                          </a:solidFill>
                          <a:latin typeface="Lato"/>
                        </a:rPr>
                        <a:t>pr</a:t>
                      </a:r>
                      <a:r>
                        <a:rPr lang="en-GB" sz="1200" b="1" i="1" kern="1200" baseline="0" dirty="0" smtClean="0">
                          <a:solidFill>
                            <a:schemeClr val="dk1"/>
                          </a:solidFill>
                          <a:latin typeface="Lato"/>
                          <a:ea typeface="Lato" charset="0"/>
                          <a:cs typeface="Lato" charset="0"/>
                        </a:rPr>
                        <a:t>ofit before taxation, amortisation and non trading items</a:t>
                      </a:r>
                    </a:p>
                  </a:txBody>
                  <a:tcPr marL="18001" marR="18001" marT="18000" marB="18000" anchor="b" horzOverflow="overflow">
                    <a:lnL w="1905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endParaRPr lang="en-GB" sz="1400" b="0" i="0" u="none" strike="noStrike" dirty="0">
                        <a:solidFill>
                          <a:srgbClr val="1E2746"/>
                        </a:solidFill>
                        <a:effectLst/>
                        <a:latin typeface="Lato"/>
                      </a:endParaRP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r" rtl="0" fontAlgn="ctr"/>
                      <a:endParaRPr lang="en-GB" sz="1400" b="0" i="0" u="none" strike="noStrike" dirty="0">
                        <a:solidFill>
                          <a:srgbClr val="1E2746"/>
                        </a:solidFill>
                        <a:effectLst/>
                        <a:latin typeface="Lato"/>
                      </a:endParaRP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b="0" dirty="0">
                        <a:latin typeface="Lato"/>
                        <a:ea typeface="Lato" charset="0"/>
                        <a:cs typeface="Lato" charset="0"/>
                      </a:endParaRPr>
                    </a:p>
                  </a:txBody>
                  <a:tcPr anchor="ctr">
                    <a:lnL w="12700" cap="flat" cmpd="sng" algn="ctr">
                      <a:solidFill>
                        <a:schemeClr val="bg1">
                          <a:lumMod val="8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4169055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A9AF46-3E10-44FA-97E5-E8F482202D9A}" type="slidenum">
              <a:rPr lang="en-GB" smtClean="0"/>
              <a:pPr/>
              <a:t>5</a:t>
            </a:fld>
            <a:endParaRPr lang="en-GB"/>
          </a:p>
        </p:txBody>
      </p:sp>
      <p:sp>
        <p:nvSpPr>
          <p:cNvPr id="3" name="Title 2"/>
          <p:cNvSpPr>
            <a:spLocks noGrp="1"/>
          </p:cNvSpPr>
          <p:nvPr>
            <p:ph type="title"/>
          </p:nvPr>
        </p:nvSpPr>
        <p:spPr>
          <a:xfrm>
            <a:off x="837282" y="297455"/>
            <a:ext cx="8135956" cy="465910"/>
          </a:xfrm>
        </p:spPr>
        <p:txBody>
          <a:bodyPr>
            <a:normAutofit fontScale="90000"/>
          </a:bodyPr>
          <a:lstStyle/>
          <a:p>
            <a:pPr>
              <a:defRPr/>
            </a:pPr>
            <a:r>
              <a:rPr lang="en-GB" altLang="en-US" b="1" dirty="0" smtClean="0">
                <a:solidFill>
                  <a:srgbClr val="58BAB1"/>
                </a:solidFill>
              </a:rPr>
              <a:t>Split by Business  </a:t>
            </a:r>
            <a:r>
              <a:rPr lang="en-GB" altLang="en-US" dirty="0" smtClean="0">
                <a:solidFill>
                  <a:schemeClr val="accent1"/>
                </a:solidFill>
              </a:rPr>
              <a:t>:   </a:t>
            </a:r>
            <a:r>
              <a:rPr lang="en-GB" altLang="en-US" sz="2200" b="1" dirty="0" smtClean="0">
                <a:solidFill>
                  <a:schemeClr val="accent1"/>
                </a:solidFill>
              </a:rPr>
              <a:t>Year ended 31 March 2019  </a:t>
            </a:r>
            <a:endParaRPr lang="en-GB" altLang="en-US" sz="2200" b="1" dirty="0">
              <a:solidFill>
                <a:schemeClr val="accent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86647487"/>
              </p:ext>
            </p:extLst>
          </p:nvPr>
        </p:nvGraphicFramePr>
        <p:xfrm>
          <a:off x="354500" y="1278189"/>
          <a:ext cx="8618739" cy="4881493"/>
        </p:xfrm>
        <a:graphic>
          <a:graphicData uri="http://schemas.openxmlformats.org/drawingml/2006/table">
            <a:tbl>
              <a:tblPr firstRow="1" bandRow="1">
                <a:tableStyleId>{5C22544A-7EE6-4342-B048-85BDC9FD1C3A}</a:tableStyleId>
              </a:tblPr>
              <a:tblGrid>
                <a:gridCol w="4309371"/>
                <a:gridCol w="1436456"/>
                <a:gridCol w="1436456"/>
                <a:gridCol w="1436456"/>
              </a:tblGrid>
              <a:tr h="373630">
                <a:tc>
                  <a:txBody>
                    <a:bodyPr/>
                    <a:lstStyle/>
                    <a:p>
                      <a:r>
                        <a:rPr lang="en-US" sz="2000" b="1" dirty="0" smtClean="0">
                          <a:solidFill>
                            <a:srgbClr val="13095B"/>
                          </a:solidFill>
                          <a:latin typeface="Lato"/>
                          <a:ea typeface="Lato" charset="0"/>
                          <a:cs typeface="Lato" charset="0"/>
                        </a:rPr>
                        <a:t>FIH group plc </a:t>
                      </a:r>
                      <a:endParaRPr lang="en-US" sz="2000" b="1" dirty="0">
                        <a:solidFill>
                          <a:srgbClr val="13095B"/>
                        </a:solidFill>
                        <a:latin typeface="Lato"/>
                        <a:ea typeface="Lato" charset="0"/>
                        <a:cs typeface="Lato" charset="0"/>
                      </a:endParaRPr>
                    </a:p>
                  </a:txBody>
                  <a:tcPr>
                    <a:lnL w="1905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8BAB1"/>
                    </a:solidFill>
                  </a:tcPr>
                </a:tc>
                <a:tc>
                  <a:txBody>
                    <a:bodyPr/>
                    <a:lstStyle/>
                    <a:p>
                      <a:pPr algn="ctr"/>
                      <a:r>
                        <a:rPr lang="en-US" sz="1400" b="1" dirty="0" smtClean="0">
                          <a:solidFill>
                            <a:srgbClr val="13095B"/>
                          </a:solidFill>
                          <a:latin typeface="Lato"/>
                          <a:ea typeface="Lato" charset="0"/>
                          <a:cs typeface="Lato" charset="0"/>
                        </a:rPr>
                        <a:t>2019  </a:t>
                      </a:r>
                    </a:p>
                    <a:p>
                      <a:pPr algn="ctr"/>
                      <a:r>
                        <a:rPr lang="en-US" sz="1400" b="1" dirty="0" smtClean="0">
                          <a:solidFill>
                            <a:srgbClr val="13095B"/>
                          </a:solidFill>
                          <a:latin typeface="Lato"/>
                          <a:ea typeface="Lato" charset="0"/>
                          <a:cs typeface="Lato" charset="0"/>
                        </a:rPr>
                        <a:t>£’000</a:t>
                      </a:r>
                      <a:endParaRPr lang="en-US" sz="1400" b="1" dirty="0">
                        <a:solidFill>
                          <a:srgbClr val="13095B"/>
                        </a:solidFill>
                        <a:latin typeface="Lato"/>
                        <a:ea typeface="Lato" charset="0"/>
                        <a:cs typeface="Lato"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8BAB1"/>
                    </a:solidFill>
                  </a:tcPr>
                </a:tc>
                <a:tc>
                  <a:txBody>
                    <a:bodyPr/>
                    <a:lstStyle/>
                    <a:p>
                      <a:pPr algn="ctr"/>
                      <a:r>
                        <a:rPr lang="en-US" sz="1400" b="1" dirty="0" smtClean="0">
                          <a:solidFill>
                            <a:srgbClr val="13095B"/>
                          </a:solidFill>
                          <a:latin typeface="Lato"/>
                          <a:ea typeface="Lato" charset="0"/>
                          <a:cs typeface="Lato" charset="0"/>
                        </a:rPr>
                        <a:t>2018  </a:t>
                      </a:r>
                    </a:p>
                    <a:p>
                      <a:pPr algn="ctr"/>
                      <a:r>
                        <a:rPr lang="en-US" sz="1400" b="1" dirty="0" smtClean="0">
                          <a:solidFill>
                            <a:srgbClr val="13095B"/>
                          </a:solidFill>
                          <a:latin typeface="Lato"/>
                          <a:ea typeface="Lato" charset="0"/>
                          <a:cs typeface="Lato" charset="0"/>
                        </a:rPr>
                        <a:t>£’000</a:t>
                      </a:r>
                      <a:endParaRPr lang="en-US" sz="1400" b="1" dirty="0">
                        <a:solidFill>
                          <a:srgbClr val="13095B"/>
                        </a:solidFill>
                        <a:latin typeface="Lato"/>
                        <a:ea typeface="Lato" charset="0"/>
                        <a:cs typeface="Lato"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8BAB1"/>
                    </a:solidFill>
                  </a:tcPr>
                </a:tc>
                <a:tc>
                  <a:txBody>
                    <a:bodyPr/>
                    <a:lstStyle/>
                    <a:p>
                      <a:pPr algn="r"/>
                      <a:r>
                        <a:rPr lang="en-US" sz="1400" b="0" dirty="0" smtClean="0">
                          <a:solidFill>
                            <a:srgbClr val="FF0000"/>
                          </a:solidFill>
                          <a:latin typeface="Lato"/>
                          <a:ea typeface="Lato" charset="0"/>
                          <a:cs typeface="Lato" charset="0"/>
                        </a:rPr>
                        <a:t>Change</a:t>
                      </a:r>
                      <a:r>
                        <a:rPr lang="en-US" sz="1400" b="0" baseline="0" dirty="0" smtClean="0">
                          <a:solidFill>
                            <a:srgbClr val="FF0000"/>
                          </a:solidFill>
                          <a:latin typeface="Lato"/>
                          <a:ea typeface="Lato" charset="0"/>
                          <a:cs typeface="Lato" charset="0"/>
                        </a:rPr>
                        <a:t> </a:t>
                      </a:r>
                    </a:p>
                    <a:p>
                      <a:pPr algn="r"/>
                      <a:r>
                        <a:rPr lang="en-US" sz="1400" b="0" baseline="0" dirty="0" smtClean="0">
                          <a:solidFill>
                            <a:srgbClr val="FF0000"/>
                          </a:solidFill>
                          <a:latin typeface="Lato"/>
                          <a:ea typeface="Lato" charset="0"/>
                          <a:cs typeface="Lato" charset="0"/>
                        </a:rPr>
                        <a:t>%</a:t>
                      </a:r>
                      <a:endParaRPr lang="en-US" sz="1400" b="0" dirty="0">
                        <a:solidFill>
                          <a:srgbClr val="FF0000"/>
                        </a:solidFill>
                        <a:latin typeface="Lato"/>
                        <a:ea typeface="Lato" charset="0"/>
                        <a:cs typeface="Lato" charset="0"/>
                      </a:endParaRPr>
                    </a:p>
                  </a:txBody>
                  <a:tcPr>
                    <a:lnL w="12700" cap="flat" cmpd="sng" algn="ctr">
                      <a:solidFill>
                        <a:schemeClr val="bg1">
                          <a:lumMod val="8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8BAB1"/>
                    </a:solidFill>
                  </a:tcPr>
                </a:tc>
              </a:tr>
              <a:tr h="540775">
                <a:tc>
                  <a:txBody>
                    <a:bodyPr/>
                    <a:lstStyle/>
                    <a:p>
                      <a:r>
                        <a:rPr lang="en-US" sz="1400" b="1" dirty="0" smtClean="0">
                          <a:latin typeface="Lato"/>
                          <a:ea typeface="Lato" charset="0"/>
                          <a:cs typeface="Lato" charset="0"/>
                        </a:rPr>
                        <a:t>Revenue </a:t>
                      </a:r>
                      <a:endParaRPr lang="en-US" sz="1400" b="1" dirty="0">
                        <a:latin typeface="Lato"/>
                        <a:ea typeface="Lato" charset="0"/>
                        <a:cs typeface="Lato" charset="0"/>
                      </a:endParaRPr>
                    </a:p>
                  </a:txBody>
                  <a:tcPr anchor="b">
                    <a:lnL w="1905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400" b="0" dirty="0">
                        <a:latin typeface="Lato"/>
                        <a:ea typeface="Lato" charset="0"/>
                        <a:cs typeface="Lato" charset="0"/>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endParaRPr lang="en-US" sz="1400" b="0" dirty="0">
                        <a:latin typeface="Lato"/>
                        <a:ea typeface="Lato" charset="0"/>
                        <a:cs typeface="Lato" charset="0"/>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b="1" i="1" dirty="0">
                        <a:solidFill>
                          <a:srgbClr val="FF0000"/>
                        </a:solidFill>
                        <a:latin typeface="Lato"/>
                        <a:ea typeface="Lato" charset="0"/>
                        <a:cs typeface="Lato" charset="0"/>
                      </a:endParaRPr>
                    </a:p>
                  </a:txBody>
                  <a:tcPr>
                    <a:lnL w="12700" cap="flat" cmpd="sng" algn="ctr">
                      <a:solidFill>
                        <a:schemeClr val="bg1">
                          <a:lumMod val="8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390862">
                <a:tc>
                  <a:txBody>
                    <a:bodyPr/>
                    <a:lstStyle/>
                    <a:p>
                      <a:r>
                        <a:rPr lang="en-US" sz="1400" b="1" dirty="0" smtClean="0">
                          <a:latin typeface="Lato"/>
                          <a:ea typeface="Lato" charset="0"/>
                          <a:cs typeface="Lato" charset="0"/>
                        </a:rPr>
                        <a:t>FIC</a:t>
                      </a:r>
                      <a:endParaRPr lang="en-US" sz="1400" b="1" dirty="0">
                        <a:latin typeface="Lato"/>
                        <a:ea typeface="Lato" charset="0"/>
                        <a:cs typeface="Lato" charset="0"/>
                      </a:endParaRPr>
                    </a:p>
                  </a:txBody>
                  <a:tcPr anchor="b">
                    <a:lnL w="1905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en-GB" sz="1400" b="1" i="0" u="none" strike="noStrike" kern="1200" dirty="0">
                          <a:solidFill>
                            <a:srgbClr val="1E2746"/>
                          </a:solidFill>
                          <a:effectLst/>
                          <a:latin typeface="Lato"/>
                          <a:ea typeface="+mn-ea"/>
                          <a:cs typeface="+mn-cs"/>
                        </a:rPr>
                        <a:t>17,554</a:t>
                      </a:r>
                    </a:p>
                  </a:txBody>
                  <a:tcPr marL="0" marR="0" marT="0"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rtl="0" fontAlgn="ctr"/>
                      <a:r>
                        <a:rPr lang="en-GB" sz="1400" b="1" i="0" u="none" strike="noStrike" dirty="0" smtClean="0">
                          <a:solidFill>
                            <a:srgbClr val="1E2746"/>
                          </a:solidFill>
                          <a:effectLst/>
                          <a:latin typeface="Lato"/>
                        </a:rPr>
                        <a:t>18,259</a:t>
                      </a:r>
                      <a:endParaRPr lang="en-GB" sz="1400" b="1" i="0" u="none" strike="noStrike" dirty="0">
                        <a:solidFill>
                          <a:srgbClr val="1E2746"/>
                        </a:solidFill>
                        <a:effectLst/>
                        <a:latin typeface="Lato"/>
                      </a:endParaRPr>
                    </a:p>
                  </a:txBody>
                  <a:tcPr marL="0" marR="85725" marT="0"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GB" sz="1400" b="1" i="1" u="none" strike="noStrike" dirty="0" smtClean="0">
                          <a:solidFill>
                            <a:srgbClr val="FF0000"/>
                          </a:solidFill>
                          <a:effectLst/>
                          <a:latin typeface="Lato"/>
                        </a:rPr>
                        <a:t>-3.9</a:t>
                      </a:r>
                      <a:endParaRPr lang="en-GB" sz="1400" b="1" i="1" u="none" strike="noStrike" dirty="0">
                        <a:solidFill>
                          <a:srgbClr val="FF0000"/>
                        </a:solidFill>
                        <a:effectLst/>
                        <a:latin typeface="Lato"/>
                      </a:endParaRPr>
                    </a:p>
                  </a:txBody>
                  <a:tcPr marL="0" marR="85725" marT="0" marB="0" anchor="b">
                    <a:lnL w="12700" cap="flat" cmpd="sng" algn="ctr">
                      <a:solidFill>
                        <a:schemeClr val="bg1">
                          <a:lumMod val="8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390862">
                <a:tc>
                  <a:txBody>
                    <a:bodyPr/>
                    <a:lstStyle/>
                    <a:p>
                      <a:r>
                        <a:rPr lang="en-US" sz="1400" b="1" dirty="0" smtClean="0">
                          <a:latin typeface="Lato"/>
                          <a:ea typeface="Lato" charset="0"/>
                          <a:cs typeface="Lato" charset="0"/>
                        </a:rPr>
                        <a:t>PHFC</a:t>
                      </a:r>
                      <a:endParaRPr lang="en-US" sz="1400" b="1" dirty="0">
                        <a:latin typeface="Lato"/>
                        <a:ea typeface="Lato" charset="0"/>
                        <a:cs typeface="Lato" charset="0"/>
                      </a:endParaRPr>
                    </a:p>
                  </a:txBody>
                  <a:tcPr anchor="b">
                    <a:lnL w="1905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en-GB" sz="1400" b="1" i="0" u="none" strike="noStrike" kern="1200" dirty="0">
                          <a:solidFill>
                            <a:srgbClr val="1E2746"/>
                          </a:solidFill>
                          <a:effectLst/>
                          <a:latin typeface="Lato"/>
                          <a:ea typeface="+mn-ea"/>
                          <a:cs typeface="+mn-cs"/>
                        </a:rPr>
                        <a:t>4,367</a:t>
                      </a:r>
                    </a:p>
                  </a:txBody>
                  <a:tcPr marL="0" marR="0" marT="0"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rtl="0" fontAlgn="ctr"/>
                      <a:r>
                        <a:rPr lang="en-GB" sz="1400" b="1" i="0" u="none" strike="noStrike" dirty="0" smtClean="0">
                          <a:solidFill>
                            <a:srgbClr val="1E2746"/>
                          </a:solidFill>
                          <a:effectLst/>
                          <a:latin typeface="Lato"/>
                        </a:rPr>
                        <a:t>4,349</a:t>
                      </a:r>
                      <a:endParaRPr lang="en-GB" sz="1400" b="1" i="0" u="none" strike="noStrike" dirty="0">
                        <a:solidFill>
                          <a:srgbClr val="1E2746"/>
                        </a:solidFill>
                        <a:effectLst/>
                        <a:latin typeface="Lato"/>
                      </a:endParaRPr>
                    </a:p>
                  </a:txBody>
                  <a:tcPr marL="0" marR="85725" marT="0"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GB" sz="1400" b="1" i="1" u="none" strike="noStrike" dirty="0" smtClean="0">
                          <a:solidFill>
                            <a:srgbClr val="FF0000"/>
                          </a:solidFill>
                          <a:effectLst/>
                          <a:latin typeface="Lato"/>
                        </a:rPr>
                        <a:t>0.4</a:t>
                      </a:r>
                      <a:endParaRPr lang="en-GB" sz="1400" b="1" i="1" u="none" strike="noStrike" dirty="0">
                        <a:solidFill>
                          <a:srgbClr val="FF0000"/>
                        </a:solidFill>
                        <a:effectLst/>
                        <a:latin typeface="Lato"/>
                      </a:endParaRPr>
                    </a:p>
                  </a:txBody>
                  <a:tcPr marL="0" marR="85725" marT="0" marB="0" anchor="b">
                    <a:lnL w="12700" cap="flat" cmpd="sng" algn="ctr">
                      <a:solidFill>
                        <a:schemeClr val="bg1">
                          <a:lumMod val="8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390862">
                <a:tc>
                  <a:txBody>
                    <a:bodyPr/>
                    <a:lstStyle/>
                    <a:p>
                      <a:r>
                        <a:rPr lang="en-US" sz="1400" b="1" dirty="0" err="1" smtClean="0">
                          <a:latin typeface="Lato"/>
                          <a:ea typeface="Lato" charset="0"/>
                          <a:cs typeface="Lato" charset="0"/>
                        </a:rPr>
                        <a:t>Momart</a:t>
                      </a:r>
                      <a:r>
                        <a:rPr lang="en-US" sz="1400" b="1" dirty="0" smtClean="0">
                          <a:latin typeface="Lato"/>
                          <a:ea typeface="Lato" charset="0"/>
                          <a:cs typeface="Lato" charset="0"/>
                        </a:rPr>
                        <a:t> </a:t>
                      </a:r>
                      <a:endParaRPr lang="en-US" sz="1400" b="1" dirty="0">
                        <a:latin typeface="Lato"/>
                        <a:ea typeface="Lato" charset="0"/>
                        <a:cs typeface="Lato" charset="0"/>
                      </a:endParaRPr>
                    </a:p>
                  </a:txBody>
                  <a:tcPr anchor="b">
                    <a:lnL w="1905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en-GB" sz="1400" b="1" i="0" u="none" strike="noStrike" kern="1200" dirty="0">
                          <a:solidFill>
                            <a:srgbClr val="1E2746"/>
                          </a:solidFill>
                          <a:effectLst/>
                          <a:latin typeface="Lato"/>
                          <a:ea typeface="+mn-ea"/>
                          <a:cs typeface="+mn-cs"/>
                        </a:rPr>
                        <a:t>20,607</a:t>
                      </a:r>
                    </a:p>
                  </a:txBody>
                  <a:tcPr marL="0" marR="0" marT="0"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rtl="0" fontAlgn="ctr"/>
                      <a:r>
                        <a:rPr lang="en-GB" sz="1400" b="1" i="0" u="none" strike="noStrike" dirty="0" smtClean="0">
                          <a:solidFill>
                            <a:srgbClr val="1E2746"/>
                          </a:solidFill>
                          <a:effectLst/>
                          <a:latin typeface="Lato"/>
                        </a:rPr>
                        <a:t>21,222</a:t>
                      </a:r>
                      <a:endParaRPr lang="en-GB" sz="1400" b="1" i="0" u="none" strike="noStrike" dirty="0">
                        <a:solidFill>
                          <a:srgbClr val="1E2746"/>
                        </a:solidFill>
                        <a:effectLst/>
                        <a:latin typeface="Lato"/>
                      </a:endParaRPr>
                    </a:p>
                  </a:txBody>
                  <a:tcPr marL="0" marR="85725" marT="0"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GB" sz="1400" b="1" i="1" u="none" strike="noStrike" dirty="0" smtClean="0">
                          <a:solidFill>
                            <a:srgbClr val="FF0000"/>
                          </a:solidFill>
                          <a:effectLst/>
                          <a:latin typeface="Lato"/>
                        </a:rPr>
                        <a:t>-2.9</a:t>
                      </a:r>
                      <a:endParaRPr lang="en-GB" sz="1400" b="1" i="1" u="none" strike="noStrike" dirty="0">
                        <a:solidFill>
                          <a:srgbClr val="FF0000"/>
                        </a:solidFill>
                        <a:effectLst/>
                        <a:latin typeface="Lato"/>
                      </a:endParaRPr>
                    </a:p>
                  </a:txBody>
                  <a:tcPr marL="0" marR="85725" marT="0" marB="0" anchor="b">
                    <a:lnL w="12700" cap="flat" cmpd="sng" algn="ctr">
                      <a:solidFill>
                        <a:schemeClr val="bg1">
                          <a:lumMod val="8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90862">
                <a:tc>
                  <a:txBody>
                    <a:bodyPr/>
                    <a:lstStyle/>
                    <a:p>
                      <a:r>
                        <a:rPr lang="en-US" sz="1400" b="1" dirty="0" smtClean="0">
                          <a:latin typeface="Lato"/>
                          <a:ea typeface="Lato" charset="0"/>
                          <a:cs typeface="Lato" charset="0"/>
                        </a:rPr>
                        <a:t>Total</a:t>
                      </a:r>
                      <a:r>
                        <a:rPr lang="en-US" sz="1400" b="1" baseline="0" dirty="0" smtClean="0">
                          <a:latin typeface="Lato"/>
                          <a:ea typeface="Lato" charset="0"/>
                          <a:cs typeface="Lato" charset="0"/>
                        </a:rPr>
                        <a:t> Revenue</a:t>
                      </a:r>
                      <a:endParaRPr lang="en-US" sz="1400" b="1" dirty="0">
                        <a:latin typeface="Lato"/>
                        <a:ea typeface="Lato" charset="0"/>
                        <a:cs typeface="Lato" charset="0"/>
                      </a:endParaRPr>
                    </a:p>
                  </a:txBody>
                  <a:tcPr anchor="b">
                    <a:lnL w="1905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90000"/>
                      </a:schemeClr>
                    </a:solidFill>
                  </a:tcPr>
                </a:tc>
                <a:tc>
                  <a:txBody>
                    <a:bodyPr/>
                    <a:lstStyle/>
                    <a:p>
                      <a:pPr marL="0" algn="ctr" defTabSz="914400" rtl="0" eaLnBrk="1" fontAlgn="ctr" latinLnBrk="0" hangingPunct="1"/>
                      <a:r>
                        <a:rPr lang="en-GB" sz="1400" b="1" i="0" u="none" strike="noStrike" kern="1200" dirty="0">
                          <a:solidFill>
                            <a:srgbClr val="1E2746"/>
                          </a:solidFill>
                          <a:effectLst/>
                          <a:latin typeface="Lato"/>
                          <a:ea typeface="+mn-ea"/>
                          <a:cs typeface="+mn-cs"/>
                        </a:rPr>
                        <a:t>42,528</a:t>
                      </a:r>
                    </a:p>
                  </a:txBody>
                  <a:tcPr marL="0" marR="0" marT="0"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90000"/>
                      </a:schemeClr>
                    </a:solidFill>
                  </a:tcPr>
                </a:tc>
                <a:tc>
                  <a:txBody>
                    <a:bodyPr/>
                    <a:lstStyle/>
                    <a:p>
                      <a:pPr algn="ctr" rtl="0" fontAlgn="ctr"/>
                      <a:r>
                        <a:rPr lang="en-GB" sz="1400" b="1" i="0" u="none" strike="noStrike" dirty="0" smtClean="0">
                          <a:solidFill>
                            <a:srgbClr val="000000"/>
                          </a:solidFill>
                          <a:effectLst/>
                          <a:latin typeface="Lato"/>
                        </a:rPr>
                        <a:t>43,830</a:t>
                      </a:r>
                      <a:endParaRPr lang="en-GB" sz="1400" b="1" i="0" u="none" strike="noStrike" dirty="0">
                        <a:solidFill>
                          <a:srgbClr val="000000"/>
                        </a:solidFill>
                        <a:effectLst/>
                        <a:latin typeface="Lato"/>
                      </a:endParaRPr>
                    </a:p>
                  </a:txBody>
                  <a:tcPr marL="0" marR="85725" marT="0"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90000"/>
                      </a:schemeClr>
                    </a:solidFill>
                  </a:tcPr>
                </a:tc>
                <a:tc>
                  <a:txBody>
                    <a:bodyPr/>
                    <a:lstStyle/>
                    <a:p>
                      <a:pPr algn="r" rtl="0" fontAlgn="ctr"/>
                      <a:r>
                        <a:rPr lang="en-GB" sz="1400" b="1" i="1" u="none" strike="noStrike" dirty="0" smtClean="0">
                          <a:solidFill>
                            <a:srgbClr val="FF0000"/>
                          </a:solidFill>
                          <a:effectLst/>
                          <a:latin typeface="Lato"/>
                        </a:rPr>
                        <a:t>-3.0</a:t>
                      </a:r>
                      <a:endParaRPr lang="en-GB" sz="1400" b="1" i="1" u="none" strike="noStrike" dirty="0">
                        <a:solidFill>
                          <a:srgbClr val="FF0000"/>
                        </a:solidFill>
                        <a:effectLst/>
                        <a:latin typeface="Lato"/>
                      </a:endParaRPr>
                    </a:p>
                  </a:txBody>
                  <a:tcPr marL="0" marR="85725" marT="0" marB="0" anchor="b">
                    <a:lnL w="12700" cap="flat" cmpd="sng" algn="ctr">
                      <a:solidFill>
                        <a:schemeClr val="bg1">
                          <a:lumMod val="8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90000"/>
                      </a:schemeClr>
                    </a:solidFill>
                  </a:tcPr>
                </a:tc>
              </a:tr>
              <a:tr h="156523">
                <a:tc>
                  <a:txBody>
                    <a:bodyPr/>
                    <a:lstStyle/>
                    <a:p>
                      <a:endParaRPr lang="en-US" sz="1400" b="0" dirty="0">
                        <a:latin typeface="Lato"/>
                        <a:ea typeface="Lato" charset="0"/>
                        <a:cs typeface="Lato" charset="0"/>
                      </a:endParaRPr>
                    </a:p>
                  </a:txBody>
                  <a:tcPr anchor="b">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GB" sz="1400" b="1" i="0" u="none" strike="noStrike" dirty="0">
                          <a:solidFill>
                            <a:srgbClr val="1E2746"/>
                          </a:solidFill>
                          <a:effectLst/>
                          <a:latin typeface="Lato"/>
                        </a:rPr>
                        <a:t> </a:t>
                      </a: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rtl="0" fontAlgn="ctr"/>
                      <a:r>
                        <a:rPr lang="en-GB" sz="1400" b="1" i="0" u="none" strike="noStrike" dirty="0">
                          <a:solidFill>
                            <a:srgbClr val="1E2746"/>
                          </a:solidFill>
                          <a:effectLst/>
                          <a:latin typeface="Lato"/>
                        </a:rPr>
                        <a:t> </a:t>
                      </a: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GB" sz="1400" b="1" i="1" u="none" strike="noStrike" dirty="0">
                          <a:solidFill>
                            <a:srgbClr val="FF0000"/>
                          </a:solidFill>
                          <a:effectLst/>
                          <a:latin typeface="Lato"/>
                        </a:rPr>
                        <a:t> </a:t>
                      </a: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390862">
                <a:tc>
                  <a:txBody>
                    <a:bodyPr/>
                    <a:lstStyle/>
                    <a:p>
                      <a:r>
                        <a:rPr lang="en-US" sz="1400" b="1" dirty="0" smtClean="0">
                          <a:latin typeface="Lato"/>
                          <a:ea typeface="Lato" charset="0"/>
                          <a:cs typeface="Lato" charset="0"/>
                        </a:rPr>
                        <a:t>Underlying Pre-tax</a:t>
                      </a:r>
                      <a:r>
                        <a:rPr lang="en-US" sz="1400" b="1" baseline="0" dirty="0" smtClean="0">
                          <a:latin typeface="Lato"/>
                          <a:ea typeface="Lato" charset="0"/>
                          <a:cs typeface="Lato" charset="0"/>
                        </a:rPr>
                        <a:t> profit</a:t>
                      </a:r>
                      <a:endParaRPr lang="en-US" sz="1400" b="1" dirty="0">
                        <a:latin typeface="Lato"/>
                        <a:ea typeface="Lato" charset="0"/>
                        <a:cs typeface="Lato" charset="0"/>
                      </a:endParaRPr>
                    </a:p>
                  </a:txBody>
                  <a:tcPr anchor="b">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GB" sz="1400" b="1" i="0" u="none" strike="noStrike" dirty="0">
                          <a:solidFill>
                            <a:srgbClr val="1E2746"/>
                          </a:solidFill>
                          <a:effectLst/>
                          <a:latin typeface="Lato"/>
                        </a:rPr>
                        <a:t> </a:t>
                      </a: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rtl="0" fontAlgn="ctr"/>
                      <a:r>
                        <a:rPr lang="en-GB" sz="1400" b="1" i="0" u="none" strike="noStrike" dirty="0">
                          <a:solidFill>
                            <a:srgbClr val="1E2746"/>
                          </a:solidFill>
                          <a:effectLst/>
                          <a:latin typeface="Lato"/>
                        </a:rPr>
                        <a:t> </a:t>
                      </a: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GB" sz="1400" b="1" i="1" u="none" strike="noStrike" dirty="0">
                          <a:solidFill>
                            <a:srgbClr val="FF0000"/>
                          </a:solidFill>
                          <a:effectLst/>
                          <a:latin typeface="Lato"/>
                        </a:rPr>
                        <a:t> </a:t>
                      </a:r>
                    </a:p>
                  </a:txBody>
                  <a:tcPr marL="0" marR="85725" marT="0" marB="0" anchor="ctr">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390862">
                <a:tc>
                  <a:txBody>
                    <a:bodyPr/>
                    <a:lstStyle/>
                    <a:p>
                      <a:r>
                        <a:rPr lang="en-US" sz="1400" b="1" dirty="0" smtClean="0">
                          <a:latin typeface="Lato"/>
                          <a:ea typeface="Lato" charset="0"/>
                          <a:cs typeface="Lato" charset="0"/>
                        </a:rPr>
                        <a:t>FIC</a:t>
                      </a:r>
                      <a:endParaRPr lang="en-US" sz="1400" b="1" dirty="0">
                        <a:latin typeface="Lato"/>
                        <a:ea typeface="Lato" charset="0"/>
                        <a:cs typeface="Lato" charset="0"/>
                      </a:endParaRPr>
                    </a:p>
                  </a:txBody>
                  <a:tcPr anchor="b">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en-GB" sz="1400" b="1" i="0" u="none" strike="noStrike" kern="1200" dirty="0">
                          <a:solidFill>
                            <a:srgbClr val="000000"/>
                          </a:solidFill>
                          <a:effectLst/>
                          <a:latin typeface="Lato"/>
                          <a:ea typeface="+mn-ea"/>
                          <a:cs typeface="+mn-cs"/>
                        </a:rPr>
                        <a:t>1,505</a:t>
                      </a:r>
                    </a:p>
                  </a:txBody>
                  <a:tcPr marL="0" marR="0" marT="0"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algn="ctr" defTabSz="914400" rtl="0" eaLnBrk="1" fontAlgn="ctr" latinLnBrk="0" hangingPunct="1"/>
                      <a:r>
                        <a:rPr lang="en-GB" sz="1400" b="1" i="0" u="none" strike="noStrike" kern="1200" dirty="0">
                          <a:solidFill>
                            <a:srgbClr val="000000"/>
                          </a:solidFill>
                          <a:effectLst/>
                          <a:latin typeface="Lato"/>
                          <a:ea typeface="+mn-ea"/>
                          <a:cs typeface="+mn-cs"/>
                        </a:rPr>
                        <a:t>1,338</a:t>
                      </a:r>
                    </a:p>
                  </a:txBody>
                  <a:tcPr marL="0" marR="0" marT="0"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GB" sz="1400" b="1" i="1" u="none" strike="noStrike" dirty="0" smtClean="0">
                          <a:solidFill>
                            <a:srgbClr val="FF0000"/>
                          </a:solidFill>
                          <a:effectLst/>
                          <a:latin typeface="Lato"/>
                        </a:rPr>
                        <a:t>12.5</a:t>
                      </a:r>
                      <a:endParaRPr lang="en-GB" sz="1400" b="1" i="1" u="none" strike="noStrike" dirty="0">
                        <a:solidFill>
                          <a:srgbClr val="FF0000"/>
                        </a:solidFill>
                        <a:effectLst/>
                        <a:latin typeface="Lato"/>
                      </a:endParaRPr>
                    </a:p>
                  </a:txBody>
                  <a:tcPr marL="0" marR="85725" marT="0" marB="0" anchor="b">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390862">
                <a:tc>
                  <a:txBody>
                    <a:bodyPr/>
                    <a:lstStyle/>
                    <a:p>
                      <a:r>
                        <a:rPr lang="en-US" sz="1400" b="1" dirty="0" smtClean="0">
                          <a:latin typeface="Lato"/>
                          <a:ea typeface="Lato" charset="0"/>
                          <a:cs typeface="Lato" charset="0"/>
                        </a:rPr>
                        <a:t>PHFC</a:t>
                      </a:r>
                      <a:endParaRPr lang="en-US" sz="1400" b="1" dirty="0">
                        <a:latin typeface="Lato"/>
                        <a:ea typeface="Lato" charset="0"/>
                        <a:cs typeface="Lato" charset="0"/>
                      </a:endParaRPr>
                    </a:p>
                  </a:txBody>
                  <a:tcPr anchor="b">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en-GB" sz="1400" b="1" i="0" u="none" strike="noStrike" kern="1200">
                          <a:solidFill>
                            <a:srgbClr val="000000"/>
                          </a:solidFill>
                          <a:effectLst/>
                          <a:latin typeface="Lato"/>
                          <a:ea typeface="+mn-ea"/>
                          <a:cs typeface="+mn-cs"/>
                        </a:rPr>
                        <a:t>784</a:t>
                      </a:r>
                    </a:p>
                  </a:txBody>
                  <a:tcPr marL="0" marR="0" marT="0"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algn="ctr" defTabSz="914400" rtl="0" eaLnBrk="1" fontAlgn="ctr" latinLnBrk="0" hangingPunct="1"/>
                      <a:r>
                        <a:rPr lang="en-GB" sz="1400" b="1" i="0" u="none" strike="noStrike" kern="1200" dirty="0">
                          <a:solidFill>
                            <a:srgbClr val="000000"/>
                          </a:solidFill>
                          <a:effectLst/>
                          <a:latin typeface="Lato"/>
                          <a:ea typeface="+mn-ea"/>
                          <a:cs typeface="+mn-cs"/>
                        </a:rPr>
                        <a:t>860</a:t>
                      </a:r>
                    </a:p>
                  </a:txBody>
                  <a:tcPr marL="0" marR="0" marT="0"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GB" sz="1400" b="1" i="1" u="none" strike="noStrike" dirty="0" smtClean="0">
                          <a:solidFill>
                            <a:srgbClr val="FF0000"/>
                          </a:solidFill>
                          <a:effectLst/>
                          <a:latin typeface="Lato"/>
                        </a:rPr>
                        <a:t>-8.8</a:t>
                      </a:r>
                      <a:endParaRPr lang="en-GB" sz="1400" b="1" i="1" u="none" strike="noStrike" dirty="0">
                        <a:solidFill>
                          <a:srgbClr val="FF0000"/>
                        </a:solidFill>
                        <a:effectLst/>
                        <a:latin typeface="Lato"/>
                      </a:endParaRPr>
                    </a:p>
                  </a:txBody>
                  <a:tcPr marL="0" marR="85725" marT="0" marB="0" anchor="b">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90862">
                <a:tc>
                  <a:txBody>
                    <a:bodyPr/>
                    <a:lstStyle/>
                    <a:p>
                      <a:r>
                        <a:rPr lang="en-US" sz="1400" b="1" dirty="0" err="1" smtClean="0">
                          <a:latin typeface="Lato"/>
                          <a:ea typeface="Lato" charset="0"/>
                          <a:cs typeface="Lato" charset="0"/>
                        </a:rPr>
                        <a:t>Momart</a:t>
                      </a:r>
                      <a:r>
                        <a:rPr lang="en-US" sz="1400" b="1" dirty="0" smtClean="0">
                          <a:latin typeface="Lato"/>
                          <a:ea typeface="Lato" charset="0"/>
                          <a:cs typeface="Lato" charset="0"/>
                        </a:rPr>
                        <a:t> </a:t>
                      </a:r>
                      <a:endParaRPr lang="en-US" sz="1400" b="1" dirty="0">
                        <a:latin typeface="Lato"/>
                        <a:ea typeface="Lato" charset="0"/>
                        <a:cs typeface="Lato" charset="0"/>
                      </a:endParaRPr>
                    </a:p>
                  </a:txBody>
                  <a:tcPr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en-GB" sz="1400" b="1" i="0" u="none" strike="noStrike" kern="1200">
                          <a:solidFill>
                            <a:srgbClr val="000000"/>
                          </a:solidFill>
                          <a:effectLst/>
                          <a:latin typeface="Lato"/>
                          <a:ea typeface="+mn-ea"/>
                          <a:cs typeface="+mn-cs"/>
                        </a:rPr>
                        <a:t>1,569</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algn="ctr" defTabSz="914400" rtl="0" eaLnBrk="1" fontAlgn="ctr" latinLnBrk="0" hangingPunct="1"/>
                      <a:r>
                        <a:rPr lang="en-GB" sz="1400" b="1" i="0" u="none" strike="noStrike" kern="1200" dirty="0">
                          <a:solidFill>
                            <a:srgbClr val="000000"/>
                          </a:solidFill>
                          <a:effectLst/>
                          <a:latin typeface="Lato"/>
                          <a:ea typeface="+mn-ea"/>
                          <a:cs typeface="+mn-cs"/>
                        </a:rPr>
                        <a:t>1,037</a:t>
                      </a:r>
                    </a:p>
                  </a:txBody>
                  <a:tcPr marL="0" marR="0"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ctr"/>
                      <a:r>
                        <a:rPr lang="en-GB" sz="1400" b="1" i="1" u="none" strike="noStrike" dirty="0" smtClean="0">
                          <a:solidFill>
                            <a:srgbClr val="FF0000"/>
                          </a:solidFill>
                          <a:effectLst/>
                          <a:latin typeface="Lato"/>
                        </a:rPr>
                        <a:t>51.3</a:t>
                      </a:r>
                      <a:endParaRPr lang="en-GB" sz="1400" b="1" i="1" u="none" strike="noStrike" dirty="0">
                        <a:solidFill>
                          <a:srgbClr val="FF0000"/>
                        </a:solidFill>
                        <a:effectLst/>
                        <a:latin typeface="Lato"/>
                      </a:endParaRPr>
                    </a:p>
                  </a:txBody>
                  <a:tcPr marL="0" marR="85725" marT="0"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90862">
                <a:tc>
                  <a:txBody>
                    <a:bodyPr/>
                    <a:lstStyle/>
                    <a:p>
                      <a:r>
                        <a:rPr lang="en-US" sz="1400" b="1" dirty="0" smtClean="0">
                          <a:latin typeface="Lato"/>
                          <a:ea typeface="Lato" charset="0"/>
                          <a:cs typeface="Lato" charset="0"/>
                        </a:rPr>
                        <a:t>Underlying</a:t>
                      </a:r>
                      <a:r>
                        <a:rPr lang="en-US" sz="1400" b="1" baseline="0" dirty="0" smtClean="0">
                          <a:latin typeface="Lato"/>
                          <a:ea typeface="Lato" charset="0"/>
                          <a:cs typeface="Lato" charset="0"/>
                        </a:rPr>
                        <a:t> pre-tax profit (PBT)</a:t>
                      </a:r>
                      <a:endParaRPr lang="en-US" sz="1400" b="1" dirty="0">
                        <a:latin typeface="Lato"/>
                        <a:ea typeface="Lato" charset="0"/>
                        <a:cs typeface="Lato" charset="0"/>
                      </a:endParaRPr>
                    </a:p>
                  </a:txBody>
                  <a:tcPr anchor="b">
                    <a:lnL w="1905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5000"/>
                        <a:lumOff val="75000"/>
                      </a:schemeClr>
                    </a:solidFill>
                  </a:tcPr>
                </a:tc>
                <a:tc>
                  <a:txBody>
                    <a:bodyPr/>
                    <a:lstStyle/>
                    <a:p>
                      <a:pPr marL="0" algn="ctr" defTabSz="914400" rtl="0" eaLnBrk="1" fontAlgn="ctr" latinLnBrk="0" hangingPunct="1"/>
                      <a:r>
                        <a:rPr lang="en-GB" sz="1400" b="1" i="0" u="none" strike="noStrike" kern="1200">
                          <a:solidFill>
                            <a:srgbClr val="000000"/>
                          </a:solidFill>
                          <a:effectLst/>
                          <a:latin typeface="Lato"/>
                          <a:ea typeface="+mn-ea"/>
                          <a:cs typeface="+mn-cs"/>
                        </a:rPr>
                        <a:t>3,858</a:t>
                      </a:r>
                    </a:p>
                  </a:txBody>
                  <a:tcPr marL="0" marR="0" marT="0"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5000"/>
                        <a:lumOff val="75000"/>
                      </a:schemeClr>
                    </a:solidFill>
                  </a:tcPr>
                </a:tc>
                <a:tc>
                  <a:txBody>
                    <a:bodyPr/>
                    <a:lstStyle/>
                    <a:p>
                      <a:pPr marL="0" algn="ctr" defTabSz="914400" rtl="0" eaLnBrk="1" fontAlgn="ctr" latinLnBrk="0" hangingPunct="1"/>
                      <a:r>
                        <a:rPr lang="en-GB" sz="1400" b="1" i="0" u="none" strike="noStrike" kern="1200" dirty="0">
                          <a:solidFill>
                            <a:srgbClr val="000000"/>
                          </a:solidFill>
                          <a:effectLst/>
                          <a:latin typeface="Lato"/>
                          <a:ea typeface="+mn-ea"/>
                          <a:cs typeface="+mn-cs"/>
                        </a:rPr>
                        <a:t>3,235</a:t>
                      </a:r>
                    </a:p>
                  </a:txBody>
                  <a:tcPr marL="0" marR="0" marT="0" marB="0" anchor="b">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5000"/>
                        <a:lumOff val="75000"/>
                      </a:schemeClr>
                    </a:solidFill>
                  </a:tcPr>
                </a:tc>
                <a:tc>
                  <a:txBody>
                    <a:bodyPr/>
                    <a:lstStyle/>
                    <a:p>
                      <a:pPr algn="r" fontAlgn="b"/>
                      <a:r>
                        <a:rPr lang="en-GB" sz="1400" b="1" i="1" u="none" strike="noStrike" dirty="0" smtClean="0">
                          <a:solidFill>
                            <a:srgbClr val="FF0000"/>
                          </a:solidFill>
                          <a:effectLst/>
                          <a:latin typeface="Lato"/>
                        </a:rPr>
                        <a:t>19.3</a:t>
                      </a:r>
                      <a:endParaRPr lang="en-GB" sz="1400" b="1" i="1" u="none" strike="noStrike" dirty="0">
                        <a:solidFill>
                          <a:srgbClr val="FF0000"/>
                        </a:solidFill>
                        <a:effectLst/>
                        <a:latin typeface="Lato"/>
                      </a:endParaRPr>
                    </a:p>
                  </a:txBody>
                  <a:tcPr marL="0" marR="85725" marT="0" marB="0" anchor="b">
                    <a:lnL w="12700" cap="flat" cmpd="sng" algn="ctr">
                      <a:solidFill>
                        <a:schemeClr val="bg1">
                          <a:lumMod val="8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5000"/>
                        <a:lumOff val="75000"/>
                      </a:schemeClr>
                    </a:solidFill>
                  </a:tcPr>
                </a:tc>
              </a:tr>
            </a:tbl>
          </a:graphicData>
        </a:graphic>
      </p:graphicFrame>
    </p:spTree>
    <p:extLst>
      <p:ext uri="{BB962C8B-B14F-4D97-AF65-F5344CB8AC3E}">
        <p14:creationId xmlns:p14="http://schemas.microsoft.com/office/powerpoint/2010/main" val="3696314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3A9AF46-3E10-44FA-97E5-E8F482202D9A}" type="slidenum">
              <a:rPr lang="en-GB" smtClean="0"/>
              <a:pPr/>
              <a:t>6</a:t>
            </a:fld>
            <a:endParaRPr lang="en-GB"/>
          </a:p>
        </p:txBody>
      </p:sp>
      <p:sp>
        <p:nvSpPr>
          <p:cNvPr id="4" name="Title 3"/>
          <p:cNvSpPr>
            <a:spLocks noGrp="1"/>
          </p:cNvSpPr>
          <p:nvPr>
            <p:ph type="title"/>
          </p:nvPr>
        </p:nvSpPr>
        <p:spPr/>
        <p:txBody>
          <a:bodyPr>
            <a:noAutofit/>
          </a:bodyPr>
          <a:lstStyle/>
          <a:p>
            <a:pPr fontAlgn="auto">
              <a:spcAft>
                <a:spcPts val="0"/>
              </a:spcAft>
              <a:defRPr/>
            </a:pPr>
            <a:r>
              <a:rPr lang="en-GB" altLang="en-US" sz="2900" b="1" dirty="0">
                <a:solidFill>
                  <a:srgbClr val="58BAB1"/>
                </a:solidFill>
              </a:rPr>
              <a:t>Falkland Islands Company (FIC)</a:t>
            </a:r>
          </a:p>
        </p:txBody>
      </p:sp>
      <p:pic>
        <p:nvPicPr>
          <p:cNvPr id="3075" name="Picture 3"/>
          <p:cNvPicPr>
            <a:picLocks noGrp="1" noChangeAspect="1" noChangeArrowheads="1"/>
          </p:cNvPicPr>
          <p:nvPr>
            <p:ph type="pic" sz="quarter" idx="13"/>
          </p:nvPr>
        </p:nvPicPr>
        <p:blipFill>
          <a:blip r:embed="rId2">
            <a:extLst>
              <a:ext uri="{28A0092B-C50C-407E-A947-70E740481C1C}">
                <a14:useLocalDpi xmlns:a14="http://schemas.microsoft.com/office/drawing/2010/main" val="0"/>
              </a:ext>
            </a:extLst>
          </a:blip>
          <a:srcRect b="18"/>
          <a:stretch>
            <a:fillRect/>
          </a:stretch>
        </p:blipFill>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58523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icture Placeholder 4"/>
          <p:cNvGraphicFramePr>
            <a:graphicFrameLocks noGrp="1"/>
          </p:cNvGraphicFramePr>
          <p:nvPr>
            <p:ph type="pic" sz="quarter" idx="13"/>
            <p:extLst>
              <p:ext uri="{D42A27DB-BD31-4B8C-83A1-F6EECF244321}">
                <p14:modId xmlns:p14="http://schemas.microsoft.com/office/powerpoint/2010/main" val="913771625"/>
              </p:ext>
            </p:extLst>
          </p:nvPr>
        </p:nvGraphicFramePr>
        <p:xfrm>
          <a:off x="248575" y="1238869"/>
          <a:ext cx="8438225" cy="4953386"/>
        </p:xfrm>
        <a:graphic>
          <a:graphicData uri="http://schemas.openxmlformats.org/drawingml/2006/table">
            <a:tbl>
              <a:tblPr/>
              <a:tblGrid>
                <a:gridCol w="4255149"/>
                <a:gridCol w="1405065"/>
                <a:gridCol w="1444579"/>
                <a:gridCol w="1333432"/>
              </a:tblGrid>
              <a:tr h="546977">
                <a:tc>
                  <a:txBody>
                    <a:bodyPr/>
                    <a:lstStyle/>
                    <a:p>
                      <a:pPr algn="just" fontAlgn="ctr"/>
                      <a:r>
                        <a:rPr lang="en-GB" sz="1400" b="1" i="0" u="none" strike="noStrike" dirty="0" smtClean="0">
                          <a:solidFill>
                            <a:srgbClr val="000000"/>
                          </a:solidFill>
                          <a:effectLst/>
                          <a:latin typeface="Arial"/>
                        </a:rPr>
                        <a:t> Year ended 31 March  </a:t>
                      </a:r>
                      <a:endParaRPr lang="en-GB" sz="1400" b="1"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CC"/>
                    </a:solidFill>
                  </a:tcPr>
                </a:tc>
                <a:tc>
                  <a:txBody>
                    <a:bodyPr/>
                    <a:lstStyle/>
                    <a:p>
                      <a:pPr algn="ctr" fontAlgn="ctr"/>
                      <a:r>
                        <a:rPr lang="en-GB" sz="1400" b="1" i="0" u="none" strike="noStrike" dirty="0" smtClean="0">
                          <a:solidFill>
                            <a:srgbClr val="000000"/>
                          </a:solidFill>
                          <a:effectLst/>
                          <a:latin typeface="Arial"/>
                        </a:rPr>
                        <a:t>2019</a:t>
                      </a:r>
                      <a:endParaRPr lang="en-GB" sz="1400" b="1" i="0" u="none" strike="noStrike" dirty="0">
                        <a:solidFill>
                          <a:srgbClr val="000000"/>
                        </a:solidFill>
                        <a:effectLst/>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CC"/>
                    </a:solidFill>
                  </a:tcPr>
                </a:tc>
                <a:tc>
                  <a:txBody>
                    <a:bodyPr/>
                    <a:lstStyle/>
                    <a:p>
                      <a:pPr algn="ctr" fontAlgn="ctr"/>
                      <a:r>
                        <a:rPr lang="en-GB" sz="1400" b="0" i="0" u="none" strike="noStrike" dirty="0" smtClean="0">
                          <a:solidFill>
                            <a:srgbClr val="000000"/>
                          </a:solidFill>
                          <a:effectLst/>
                          <a:latin typeface="Arial"/>
                        </a:rPr>
                        <a:t>2018</a:t>
                      </a:r>
                      <a:endParaRPr lang="en-GB" sz="1400" b="0" i="0" u="none" strike="noStrike" dirty="0">
                        <a:solidFill>
                          <a:srgbClr val="000000"/>
                        </a:solidFill>
                        <a:effectLst/>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CC"/>
                    </a:solidFill>
                  </a:tcPr>
                </a:tc>
                <a:tc>
                  <a:txBody>
                    <a:bodyPr/>
                    <a:lstStyle/>
                    <a:p>
                      <a:pPr algn="ctr" fontAlgn="ctr"/>
                      <a:r>
                        <a:rPr lang="en-GB" sz="1400" b="1" i="0" u="none" strike="noStrike" dirty="0">
                          <a:solidFill>
                            <a:srgbClr val="FF0000"/>
                          </a:solidFill>
                          <a:effectLst/>
                          <a:latin typeface="Arial"/>
                        </a:rPr>
                        <a:t>Change</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CC"/>
                    </a:solidFill>
                  </a:tcPr>
                </a:tc>
              </a:tr>
              <a:tr h="341289">
                <a:tc>
                  <a:txBody>
                    <a:bodyPr/>
                    <a:lstStyle/>
                    <a:p>
                      <a:pPr algn="l" fontAlgn="b"/>
                      <a:r>
                        <a:rPr lang="en-GB" sz="1400" b="0"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CC"/>
                    </a:solidFill>
                  </a:tcPr>
                </a:tc>
                <a:tc>
                  <a:txBody>
                    <a:bodyPr/>
                    <a:lstStyle/>
                    <a:p>
                      <a:pPr algn="ctr" fontAlgn="ctr"/>
                      <a:r>
                        <a:rPr lang="en-GB" sz="1400" b="1" i="0" u="none" strike="noStrike" kern="1200" dirty="0" smtClean="0">
                          <a:solidFill>
                            <a:srgbClr val="000000"/>
                          </a:solidFill>
                          <a:effectLst/>
                          <a:latin typeface="Arial"/>
                          <a:ea typeface="+mn-ea"/>
                          <a:cs typeface="+mn-cs"/>
                        </a:rPr>
                        <a:t>£ million</a:t>
                      </a:r>
                      <a:endParaRPr lang="en-GB" sz="1400" b="1" i="0" u="none" strike="noStrike" dirty="0">
                        <a:solidFill>
                          <a:srgbClr val="000000"/>
                        </a:solidFill>
                        <a:effectLst/>
                        <a:latin typeface="Arial"/>
                      </a:endParaRPr>
                    </a:p>
                  </a:txBody>
                  <a:tcPr marL="9525" marR="9525" marT="9525" marB="0" anchor="b">
                    <a:lnL>
                      <a:noFill/>
                    </a:lnL>
                    <a:lnR>
                      <a:noFill/>
                    </a:lnR>
                    <a:lnT>
                      <a:noFill/>
                    </a:lnT>
                    <a:lnB>
                      <a:noFill/>
                    </a:lnB>
                    <a:solidFill>
                      <a:srgbClr val="FFFFCC"/>
                    </a:solidFill>
                  </a:tcPr>
                </a:tc>
                <a:tc>
                  <a:txBody>
                    <a:bodyPr/>
                    <a:lstStyle/>
                    <a:p>
                      <a:pPr algn="ctr" fontAlgn="ctr"/>
                      <a:r>
                        <a:rPr lang="en-GB" sz="1400" b="0" i="0" u="none" strike="noStrike" kern="1200" dirty="0" smtClean="0">
                          <a:solidFill>
                            <a:srgbClr val="000000"/>
                          </a:solidFill>
                          <a:effectLst/>
                          <a:latin typeface="Arial"/>
                          <a:ea typeface="+mn-ea"/>
                          <a:cs typeface="+mn-cs"/>
                        </a:rPr>
                        <a:t>£ million</a:t>
                      </a:r>
                      <a:endParaRPr lang="en-GB" sz="1400" b="0" i="0" u="none" strike="noStrike" dirty="0">
                        <a:solidFill>
                          <a:srgbClr val="000000"/>
                        </a:solidFill>
                        <a:effectLst/>
                        <a:latin typeface="Arial"/>
                      </a:endParaRPr>
                    </a:p>
                  </a:txBody>
                  <a:tcPr marL="9525" marR="9525" marT="9525" marB="0" anchor="b">
                    <a:lnL>
                      <a:noFill/>
                    </a:lnL>
                    <a:lnR>
                      <a:noFill/>
                    </a:lnR>
                    <a:lnT>
                      <a:noFill/>
                    </a:lnT>
                    <a:lnB>
                      <a:noFill/>
                    </a:lnB>
                    <a:solidFill>
                      <a:srgbClr val="FFFFCC"/>
                    </a:solidFill>
                  </a:tcPr>
                </a:tc>
                <a:tc>
                  <a:txBody>
                    <a:bodyPr/>
                    <a:lstStyle/>
                    <a:p>
                      <a:pPr algn="ctr" fontAlgn="ctr"/>
                      <a:r>
                        <a:rPr lang="en-GB" sz="1400" b="1" i="0" u="none" strike="noStrike" dirty="0">
                          <a:solidFill>
                            <a:srgbClr val="FF0000"/>
                          </a:solidFill>
                          <a:effectLst/>
                          <a:latin typeface="Arial"/>
                        </a:rPr>
                        <a:t>%</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CC"/>
                    </a:solidFill>
                  </a:tcPr>
                </a:tc>
              </a:tr>
              <a:tr h="205840">
                <a:tc>
                  <a:txBody>
                    <a:bodyPr/>
                    <a:lstStyle/>
                    <a:p>
                      <a:pPr algn="l" fontAlgn="ctr"/>
                      <a:r>
                        <a:rPr lang="en-GB" sz="1800" b="1" i="0" u="none" strike="noStrike" dirty="0" smtClean="0">
                          <a:solidFill>
                            <a:srgbClr val="000000"/>
                          </a:solidFill>
                          <a:effectLst/>
                          <a:latin typeface="Arial"/>
                        </a:rPr>
                        <a:t> Revenue</a:t>
                      </a:r>
                      <a:r>
                        <a:rPr lang="en-GB" sz="1400" b="1" i="0" u="none" strike="noStrike" dirty="0" smtClean="0">
                          <a:solidFill>
                            <a:srgbClr val="000000"/>
                          </a:solidFill>
                          <a:effectLst/>
                          <a:latin typeface="Arial"/>
                        </a:rPr>
                        <a:t> </a:t>
                      </a:r>
                      <a:endParaRPr lang="en-GB" sz="1400" b="1"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CC"/>
                    </a:solidFill>
                  </a:tcPr>
                </a:tc>
                <a:tc>
                  <a:txBody>
                    <a:bodyPr/>
                    <a:lstStyle/>
                    <a:p>
                      <a:pPr algn="ctr" fontAlgn="ctr"/>
                      <a:r>
                        <a:rPr lang="en-GB" sz="1400" b="1" i="0" u="none" strike="noStrike" dirty="0">
                          <a:solidFill>
                            <a:srgbClr val="000000"/>
                          </a:solidFill>
                          <a:effectLst/>
                          <a:latin typeface="Arial"/>
                        </a:rPr>
                        <a:t> </a:t>
                      </a:r>
                    </a:p>
                  </a:txBody>
                  <a:tcPr marL="9525" marR="9525" marT="9525" marB="0" anchor="b">
                    <a:lnL>
                      <a:noFill/>
                    </a:lnL>
                    <a:lnR>
                      <a:noFill/>
                    </a:lnR>
                    <a:lnT>
                      <a:noFill/>
                    </a:lnT>
                    <a:lnB>
                      <a:noFill/>
                    </a:lnB>
                    <a:solidFill>
                      <a:srgbClr val="FFFFCC"/>
                    </a:solidFill>
                  </a:tcPr>
                </a:tc>
                <a:tc>
                  <a:txBody>
                    <a:bodyPr/>
                    <a:lstStyle/>
                    <a:p>
                      <a:pPr algn="ctr" fontAlgn="ctr"/>
                      <a:r>
                        <a:rPr lang="en-GB" sz="1400" b="0" i="0" u="none" strike="noStrike" dirty="0">
                          <a:solidFill>
                            <a:srgbClr val="000000"/>
                          </a:solidFill>
                          <a:effectLst/>
                          <a:latin typeface="Arial"/>
                        </a:rPr>
                        <a:t> </a:t>
                      </a:r>
                    </a:p>
                  </a:txBody>
                  <a:tcPr marL="9525" marR="9525" marT="9525" marB="0" anchor="b">
                    <a:lnL>
                      <a:noFill/>
                    </a:lnL>
                    <a:lnR>
                      <a:noFill/>
                    </a:lnR>
                    <a:lnT>
                      <a:noFill/>
                    </a:lnT>
                    <a:lnB>
                      <a:noFill/>
                    </a:lnB>
                    <a:solidFill>
                      <a:srgbClr val="FFFFCC"/>
                    </a:solidFill>
                  </a:tcPr>
                </a:tc>
                <a:tc>
                  <a:txBody>
                    <a:bodyPr/>
                    <a:lstStyle/>
                    <a:p>
                      <a:pPr algn="ctr" fontAlgn="ctr"/>
                      <a:r>
                        <a:rPr lang="en-GB" sz="1400" b="1" i="0" u="none" strike="noStrike" dirty="0">
                          <a:solidFill>
                            <a:srgbClr val="FF0000"/>
                          </a:solidFill>
                          <a:effectLst/>
                          <a:latin typeface="Arial"/>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CC"/>
                    </a:solidFill>
                  </a:tcPr>
                </a:tc>
              </a:tr>
              <a:tr h="321395">
                <a:tc>
                  <a:txBody>
                    <a:bodyPr/>
                    <a:lstStyle/>
                    <a:p>
                      <a:pPr algn="l" fontAlgn="ctr"/>
                      <a:r>
                        <a:rPr lang="en-GB" sz="1400" b="1" i="0" u="none" strike="noStrike" dirty="0" smtClean="0">
                          <a:solidFill>
                            <a:srgbClr val="000000"/>
                          </a:solidFill>
                          <a:effectLst/>
                          <a:latin typeface="Arial"/>
                        </a:rPr>
                        <a:t> Retail</a:t>
                      </a:r>
                      <a:endParaRPr lang="en-GB" sz="1400" b="1"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CC"/>
                    </a:solidFill>
                  </a:tcPr>
                </a:tc>
                <a:tc>
                  <a:txBody>
                    <a:bodyPr/>
                    <a:lstStyle/>
                    <a:p>
                      <a:pPr marL="0" algn="ctr" defTabSz="914400" rtl="0" eaLnBrk="1" fontAlgn="ctr" latinLnBrk="0" hangingPunct="1"/>
                      <a:r>
                        <a:rPr lang="en-GB" sz="1400" b="1" i="0" u="none" strike="noStrike" kern="1200" dirty="0">
                          <a:solidFill>
                            <a:srgbClr val="000000"/>
                          </a:solidFill>
                          <a:effectLst/>
                          <a:latin typeface="Arial"/>
                          <a:ea typeface="+mn-ea"/>
                          <a:cs typeface="+mn-cs"/>
                        </a:rPr>
                        <a:t>9.72</a:t>
                      </a:r>
                    </a:p>
                  </a:txBody>
                  <a:tcPr marL="0" marR="0" marT="0" marB="0" anchor="b">
                    <a:lnL>
                      <a:noFill/>
                    </a:lnL>
                    <a:lnR>
                      <a:noFill/>
                    </a:lnR>
                    <a:lnT>
                      <a:noFill/>
                    </a:lnT>
                    <a:lnB>
                      <a:noFill/>
                    </a:lnB>
                    <a:solidFill>
                      <a:srgbClr val="FFFFCC"/>
                    </a:solidFill>
                  </a:tcPr>
                </a:tc>
                <a:tc>
                  <a:txBody>
                    <a:bodyPr/>
                    <a:lstStyle/>
                    <a:p>
                      <a:pPr algn="ctr" fontAlgn="ctr"/>
                      <a:r>
                        <a:rPr lang="en-GB" sz="1400" b="0" i="0" u="none" strike="noStrike" dirty="0" smtClean="0">
                          <a:solidFill>
                            <a:srgbClr val="000000"/>
                          </a:solidFill>
                          <a:effectLst/>
                          <a:latin typeface="Arial"/>
                        </a:rPr>
                        <a:t> 9.19</a:t>
                      </a:r>
                      <a:endParaRPr lang="en-GB" sz="1400" b="0" i="0" u="none" strike="noStrike" dirty="0">
                        <a:solidFill>
                          <a:srgbClr val="000000"/>
                        </a:solidFill>
                        <a:effectLst/>
                        <a:latin typeface="Arial"/>
                      </a:endParaRPr>
                    </a:p>
                  </a:txBody>
                  <a:tcPr marL="9525" marR="9525" marT="9525" marB="0" anchor="b">
                    <a:lnL>
                      <a:noFill/>
                    </a:lnL>
                    <a:lnR>
                      <a:noFill/>
                    </a:lnR>
                    <a:lnT>
                      <a:noFill/>
                    </a:lnT>
                    <a:lnB>
                      <a:noFill/>
                    </a:lnB>
                    <a:solidFill>
                      <a:srgbClr val="FFFFCC"/>
                    </a:solidFill>
                  </a:tcPr>
                </a:tc>
                <a:tc>
                  <a:txBody>
                    <a:bodyPr/>
                    <a:lstStyle/>
                    <a:p>
                      <a:pPr algn="ctr" fontAlgn="ctr"/>
                      <a:r>
                        <a:rPr lang="en-GB" sz="1400" b="1" i="1" u="none" strike="noStrike" dirty="0" smtClean="0">
                          <a:solidFill>
                            <a:srgbClr val="FF0000"/>
                          </a:solidFill>
                          <a:effectLst/>
                          <a:latin typeface="Arial"/>
                        </a:rPr>
                        <a:t>5.7</a:t>
                      </a:r>
                      <a:endParaRPr lang="en-GB" sz="1400" b="1" i="1" u="none" strike="noStrike" dirty="0">
                        <a:solidFill>
                          <a:srgbClr val="FF0000"/>
                        </a:solidFill>
                        <a:effectLst/>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CC"/>
                    </a:solidFill>
                  </a:tcPr>
                </a:tc>
              </a:tr>
              <a:tr h="321395">
                <a:tc>
                  <a:txBody>
                    <a:bodyPr/>
                    <a:lstStyle/>
                    <a:p>
                      <a:pPr algn="l" fontAlgn="ctr"/>
                      <a:r>
                        <a:rPr lang="en-GB" sz="1400" b="1" i="0" u="none" strike="noStrike" dirty="0" smtClean="0">
                          <a:solidFill>
                            <a:srgbClr val="000000"/>
                          </a:solidFill>
                          <a:effectLst/>
                          <a:latin typeface="Arial"/>
                        </a:rPr>
                        <a:t> Falklands </a:t>
                      </a:r>
                      <a:r>
                        <a:rPr lang="en-GB" sz="1400" b="1" i="0" u="none" strike="noStrike" dirty="0">
                          <a:solidFill>
                            <a:srgbClr val="000000"/>
                          </a:solidFill>
                          <a:effectLst/>
                          <a:latin typeface="Arial"/>
                        </a:rPr>
                        <a:t>4x4</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CC"/>
                    </a:solidFill>
                  </a:tcPr>
                </a:tc>
                <a:tc>
                  <a:txBody>
                    <a:bodyPr/>
                    <a:lstStyle/>
                    <a:p>
                      <a:pPr marL="0" algn="ctr" defTabSz="914400" rtl="0" eaLnBrk="1" fontAlgn="ctr" latinLnBrk="0" hangingPunct="1"/>
                      <a:r>
                        <a:rPr lang="en-GB" sz="1400" b="1" i="0" u="none" strike="noStrike" kern="1200" dirty="0">
                          <a:solidFill>
                            <a:srgbClr val="000000"/>
                          </a:solidFill>
                          <a:effectLst/>
                          <a:latin typeface="Arial"/>
                          <a:ea typeface="+mn-ea"/>
                          <a:cs typeface="+mn-cs"/>
                        </a:rPr>
                        <a:t>3.05</a:t>
                      </a:r>
                    </a:p>
                  </a:txBody>
                  <a:tcPr marL="0" marR="0" marT="0" marB="0" anchor="b">
                    <a:lnL>
                      <a:noFill/>
                    </a:lnL>
                    <a:lnR>
                      <a:noFill/>
                    </a:lnR>
                    <a:lnT>
                      <a:noFill/>
                    </a:lnT>
                    <a:lnB>
                      <a:noFill/>
                    </a:lnB>
                    <a:solidFill>
                      <a:srgbClr val="FFFFCC"/>
                    </a:solidFill>
                  </a:tcPr>
                </a:tc>
                <a:tc>
                  <a:txBody>
                    <a:bodyPr/>
                    <a:lstStyle/>
                    <a:p>
                      <a:pPr algn="ctr" fontAlgn="ctr"/>
                      <a:r>
                        <a:rPr lang="en-GB" sz="1400" b="0" i="0" u="none" strike="noStrike" dirty="0" smtClean="0">
                          <a:solidFill>
                            <a:srgbClr val="000000"/>
                          </a:solidFill>
                          <a:effectLst/>
                          <a:latin typeface="Arial"/>
                        </a:rPr>
                        <a:t>2.92</a:t>
                      </a:r>
                      <a:endParaRPr lang="en-GB" sz="1400" b="0" i="0" u="none" strike="noStrike" dirty="0">
                        <a:solidFill>
                          <a:srgbClr val="000000"/>
                        </a:solidFill>
                        <a:effectLst/>
                        <a:latin typeface="Arial"/>
                      </a:endParaRPr>
                    </a:p>
                  </a:txBody>
                  <a:tcPr marL="9525" marR="9525" marT="9525" marB="0" anchor="b">
                    <a:lnL>
                      <a:noFill/>
                    </a:lnL>
                    <a:lnR>
                      <a:noFill/>
                    </a:lnR>
                    <a:lnT>
                      <a:noFill/>
                    </a:lnT>
                    <a:lnB>
                      <a:noFill/>
                    </a:lnB>
                    <a:solidFill>
                      <a:srgbClr val="FFFFCC"/>
                    </a:solidFill>
                  </a:tcPr>
                </a:tc>
                <a:tc>
                  <a:txBody>
                    <a:bodyPr/>
                    <a:lstStyle/>
                    <a:p>
                      <a:pPr algn="ctr" fontAlgn="ctr"/>
                      <a:r>
                        <a:rPr lang="en-GB" sz="1400" b="1" i="1" u="none" strike="noStrike" dirty="0" smtClean="0">
                          <a:solidFill>
                            <a:srgbClr val="FF0000"/>
                          </a:solidFill>
                          <a:effectLst/>
                          <a:latin typeface="Arial"/>
                        </a:rPr>
                        <a:t>4.5</a:t>
                      </a:r>
                      <a:endParaRPr lang="en-GB" sz="1400" b="1" i="1" u="none" strike="noStrike" dirty="0">
                        <a:solidFill>
                          <a:srgbClr val="FF0000"/>
                        </a:solidFill>
                        <a:effectLst/>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CC"/>
                    </a:solidFill>
                  </a:tcPr>
                </a:tc>
              </a:tr>
              <a:tr h="321395">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GB" sz="1400" b="1" i="0" u="none" strike="noStrike" dirty="0" smtClean="0">
                          <a:solidFill>
                            <a:srgbClr val="000000"/>
                          </a:solidFill>
                          <a:effectLst/>
                          <a:latin typeface="Arial"/>
                        </a:rPr>
                        <a:t> FBS (construction)</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CC"/>
                    </a:solidFill>
                  </a:tcPr>
                </a:tc>
                <a:tc>
                  <a:txBody>
                    <a:bodyPr/>
                    <a:lstStyle/>
                    <a:p>
                      <a:pPr marL="0" algn="ctr" defTabSz="914400" rtl="0" eaLnBrk="1" fontAlgn="ctr" latinLnBrk="0" hangingPunct="1"/>
                      <a:r>
                        <a:rPr lang="en-GB" sz="1400" b="1" i="0" u="none" strike="noStrike" kern="1200" dirty="0">
                          <a:solidFill>
                            <a:srgbClr val="000000"/>
                          </a:solidFill>
                          <a:effectLst/>
                          <a:latin typeface="Arial"/>
                          <a:ea typeface="+mn-ea"/>
                          <a:cs typeface="+mn-cs"/>
                        </a:rPr>
                        <a:t>1.53</a:t>
                      </a:r>
                    </a:p>
                  </a:txBody>
                  <a:tcPr marL="0" marR="0" marT="0" marB="0" anchor="b">
                    <a:lnL>
                      <a:noFill/>
                    </a:lnL>
                    <a:lnR>
                      <a:noFill/>
                    </a:lnR>
                    <a:lnT>
                      <a:noFill/>
                    </a:lnT>
                    <a:lnB>
                      <a:noFill/>
                    </a:lnB>
                    <a:solidFill>
                      <a:srgbClr val="FFFFCC"/>
                    </a:solidFill>
                  </a:tcPr>
                </a:tc>
                <a:tc>
                  <a:txBody>
                    <a:bodyPr/>
                    <a:lstStyle/>
                    <a:p>
                      <a:pPr algn="ctr" fontAlgn="ctr"/>
                      <a:r>
                        <a:rPr lang="en-GB" sz="1400" b="0" i="0" u="none" strike="noStrike" dirty="0" smtClean="0">
                          <a:solidFill>
                            <a:srgbClr val="000000"/>
                          </a:solidFill>
                          <a:effectLst/>
                          <a:latin typeface="Arial"/>
                        </a:rPr>
                        <a:t>2.95</a:t>
                      </a:r>
                      <a:endParaRPr lang="en-GB" sz="1400" b="0" i="0" u="none" strike="noStrike" dirty="0">
                        <a:solidFill>
                          <a:srgbClr val="000000"/>
                        </a:solidFill>
                        <a:effectLst/>
                        <a:latin typeface="Arial"/>
                      </a:endParaRPr>
                    </a:p>
                  </a:txBody>
                  <a:tcPr marL="9525" marR="9525" marT="9525" marB="0" anchor="b">
                    <a:lnL>
                      <a:noFill/>
                    </a:lnL>
                    <a:lnR>
                      <a:noFill/>
                    </a:lnR>
                    <a:lnT>
                      <a:noFill/>
                    </a:lnT>
                    <a:lnB>
                      <a:noFill/>
                    </a:lnB>
                    <a:solidFill>
                      <a:srgbClr val="FFFFCC"/>
                    </a:solidFill>
                  </a:tcPr>
                </a:tc>
                <a:tc>
                  <a:txBody>
                    <a:bodyPr/>
                    <a:lstStyle/>
                    <a:p>
                      <a:pPr algn="ctr" fontAlgn="ctr"/>
                      <a:r>
                        <a:rPr lang="en-GB" sz="1400" b="1" i="1" u="none" strike="noStrike" dirty="0" smtClean="0">
                          <a:solidFill>
                            <a:srgbClr val="FF0000"/>
                          </a:solidFill>
                          <a:effectLst/>
                          <a:latin typeface="Arial"/>
                        </a:rPr>
                        <a:t>-47.5</a:t>
                      </a:r>
                      <a:endParaRPr lang="en-GB" sz="1400" b="1" i="1" u="none" strike="noStrike" dirty="0">
                        <a:solidFill>
                          <a:srgbClr val="FF0000"/>
                        </a:solidFill>
                        <a:effectLst/>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CC"/>
                    </a:solidFill>
                  </a:tcPr>
                </a:tc>
              </a:tr>
              <a:tr h="321395">
                <a:tc>
                  <a:txBody>
                    <a:bodyPr/>
                    <a:lstStyle/>
                    <a:p>
                      <a:pPr algn="l" fontAlgn="ctr"/>
                      <a:r>
                        <a:rPr lang="en-GB" sz="1400" b="1" i="0" u="none" strike="noStrike" dirty="0" smtClean="0">
                          <a:solidFill>
                            <a:srgbClr val="000000"/>
                          </a:solidFill>
                          <a:effectLst/>
                          <a:latin typeface="Arial"/>
                        </a:rPr>
                        <a:t> Freight &amp; Port  </a:t>
                      </a:r>
                      <a:r>
                        <a:rPr lang="en-GB" sz="1400" b="1" i="0" u="none" strike="noStrike" dirty="0">
                          <a:solidFill>
                            <a:srgbClr val="000000"/>
                          </a:solidFill>
                          <a:effectLst/>
                          <a:latin typeface="Arial"/>
                        </a:rPr>
                        <a:t>services</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CC"/>
                    </a:solidFill>
                  </a:tcPr>
                </a:tc>
                <a:tc>
                  <a:txBody>
                    <a:bodyPr/>
                    <a:lstStyle/>
                    <a:p>
                      <a:pPr marL="0" algn="ctr" defTabSz="914400" rtl="0" eaLnBrk="1" fontAlgn="ctr" latinLnBrk="0" hangingPunct="1"/>
                      <a:r>
                        <a:rPr lang="en-GB" sz="1400" b="1" i="0" u="none" strike="noStrike" kern="1200" dirty="0">
                          <a:solidFill>
                            <a:srgbClr val="000000"/>
                          </a:solidFill>
                          <a:effectLst/>
                          <a:latin typeface="Arial"/>
                          <a:ea typeface="+mn-ea"/>
                          <a:cs typeface="+mn-cs"/>
                        </a:rPr>
                        <a:t>0.78</a:t>
                      </a:r>
                    </a:p>
                  </a:txBody>
                  <a:tcPr marL="0" marR="0" marT="0" marB="0" anchor="b">
                    <a:lnL>
                      <a:noFill/>
                    </a:lnL>
                    <a:lnR>
                      <a:noFill/>
                    </a:lnR>
                    <a:lnT>
                      <a:noFill/>
                    </a:lnT>
                    <a:lnB>
                      <a:noFill/>
                    </a:lnB>
                    <a:solidFill>
                      <a:srgbClr val="FFFFCC"/>
                    </a:solidFill>
                  </a:tcPr>
                </a:tc>
                <a:tc>
                  <a:txBody>
                    <a:bodyPr/>
                    <a:lstStyle/>
                    <a:p>
                      <a:pPr algn="ctr" fontAlgn="ctr"/>
                      <a:r>
                        <a:rPr lang="en-GB" sz="1400" b="0" i="0" u="none" strike="noStrike" dirty="0" smtClean="0">
                          <a:solidFill>
                            <a:srgbClr val="000000"/>
                          </a:solidFill>
                          <a:effectLst/>
                          <a:latin typeface="Arial"/>
                        </a:rPr>
                        <a:t>0.94</a:t>
                      </a:r>
                      <a:endParaRPr lang="en-GB" sz="1400" b="0" i="0" u="none" strike="noStrike" dirty="0">
                        <a:solidFill>
                          <a:srgbClr val="000000"/>
                        </a:solidFill>
                        <a:effectLst/>
                        <a:latin typeface="Arial"/>
                      </a:endParaRPr>
                    </a:p>
                  </a:txBody>
                  <a:tcPr marL="9525" marR="9525" marT="9525" marB="0" anchor="b">
                    <a:lnL>
                      <a:noFill/>
                    </a:lnL>
                    <a:lnR>
                      <a:noFill/>
                    </a:lnR>
                    <a:lnT>
                      <a:noFill/>
                    </a:lnT>
                    <a:lnB>
                      <a:noFill/>
                    </a:lnB>
                    <a:solidFill>
                      <a:srgbClr val="FFFFCC"/>
                    </a:solidFill>
                  </a:tcPr>
                </a:tc>
                <a:tc>
                  <a:txBody>
                    <a:bodyPr/>
                    <a:lstStyle/>
                    <a:p>
                      <a:pPr algn="ctr" fontAlgn="ctr"/>
                      <a:r>
                        <a:rPr lang="en-GB" sz="1400" b="1" i="1" u="none" strike="noStrike" dirty="0" smtClean="0">
                          <a:solidFill>
                            <a:srgbClr val="FF0000"/>
                          </a:solidFill>
                          <a:effectLst/>
                          <a:latin typeface="Arial"/>
                        </a:rPr>
                        <a:t>-17.1</a:t>
                      </a:r>
                      <a:endParaRPr lang="en-GB" sz="1400" b="1" i="1" u="none" strike="noStrike" dirty="0">
                        <a:solidFill>
                          <a:srgbClr val="FF0000"/>
                        </a:solidFill>
                        <a:effectLst/>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CC"/>
                    </a:solidFill>
                  </a:tcPr>
                </a:tc>
              </a:tr>
              <a:tr h="321395">
                <a:tc>
                  <a:txBody>
                    <a:bodyPr/>
                    <a:lstStyle/>
                    <a:p>
                      <a:pPr algn="l" fontAlgn="ctr"/>
                      <a:r>
                        <a:rPr lang="en-GB" sz="1400" b="1" i="0" u="none" strike="noStrike" dirty="0" smtClean="0">
                          <a:solidFill>
                            <a:srgbClr val="000000"/>
                          </a:solidFill>
                          <a:effectLst/>
                          <a:latin typeface="Arial"/>
                        </a:rPr>
                        <a:t> Support</a:t>
                      </a:r>
                      <a:r>
                        <a:rPr lang="en-GB" sz="1400" b="1" i="0" u="none" strike="noStrike" baseline="0" dirty="0" smtClean="0">
                          <a:solidFill>
                            <a:srgbClr val="000000"/>
                          </a:solidFill>
                          <a:effectLst/>
                          <a:latin typeface="Arial"/>
                        </a:rPr>
                        <a:t> Services</a:t>
                      </a:r>
                      <a:endParaRPr lang="en-GB" sz="1400" b="1"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CC"/>
                    </a:solidFill>
                  </a:tcPr>
                </a:tc>
                <a:tc>
                  <a:txBody>
                    <a:bodyPr/>
                    <a:lstStyle/>
                    <a:p>
                      <a:pPr marL="0" algn="ctr" defTabSz="914400" rtl="0" eaLnBrk="1" fontAlgn="ctr" latinLnBrk="0" hangingPunct="1"/>
                      <a:r>
                        <a:rPr lang="en-GB" sz="1400" b="1" i="0" u="none" strike="noStrike" kern="1200" dirty="0">
                          <a:solidFill>
                            <a:srgbClr val="000000"/>
                          </a:solidFill>
                          <a:effectLst/>
                          <a:latin typeface="Arial"/>
                          <a:ea typeface="+mn-ea"/>
                          <a:cs typeface="+mn-cs"/>
                        </a:rPr>
                        <a:t>2.00</a:t>
                      </a:r>
                    </a:p>
                  </a:txBody>
                  <a:tcPr marL="0" marR="0" marT="0" marB="0" anchor="b">
                    <a:lnL>
                      <a:noFill/>
                    </a:lnL>
                    <a:lnR>
                      <a:noFill/>
                    </a:lnR>
                    <a:lnT>
                      <a:noFill/>
                    </a:lnT>
                    <a:lnB>
                      <a:noFill/>
                    </a:lnB>
                    <a:solidFill>
                      <a:srgbClr val="FFFFCC"/>
                    </a:solidFill>
                  </a:tcPr>
                </a:tc>
                <a:tc>
                  <a:txBody>
                    <a:bodyPr/>
                    <a:lstStyle/>
                    <a:p>
                      <a:pPr algn="ctr" fontAlgn="ctr"/>
                      <a:r>
                        <a:rPr lang="en-GB" sz="1400" b="0" i="0" u="none" strike="noStrike" dirty="0" smtClean="0">
                          <a:solidFill>
                            <a:srgbClr val="000000"/>
                          </a:solidFill>
                          <a:effectLst/>
                          <a:latin typeface="Arial"/>
                        </a:rPr>
                        <a:t>1.78</a:t>
                      </a:r>
                      <a:endParaRPr lang="en-GB" sz="1400" b="0" i="0" u="none" strike="noStrike" dirty="0">
                        <a:solidFill>
                          <a:srgbClr val="000000"/>
                        </a:solidFill>
                        <a:effectLst/>
                        <a:latin typeface="Arial"/>
                      </a:endParaRPr>
                    </a:p>
                  </a:txBody>
                  <a:tcPr marL="9525" marR="9525" marT="9525" marB="0" anchor="b">
                    <a:lnL>
                      <a:noFill/>
                    </a:lnL>
                    <a:lnR>
                      <a:noFill/>
                    </a:lnR>
                    <a:lnT>
                      <a:noFill/>
                    </a:lnT>
                    <a:lnB>
                      <a:noFill/>
                    </a:lnB>
                    <a:solidFill>
                      <a:srgbClr val="FFFFCC"/>
                    </a:solidFill>
                  </a:tcPr>
                </a:tc>
                <a:tc>
                  <a:txBody>
                    <a:bodyPr/>
                    <a:lstStyle/>
                    <a:p>
                      <a:pPr algn="ctr" fontAlgn="ctr"/>
                      <a:r>
                        <a:rPr lang="en-GB" sz="1400" b="1" i="1" u="none" strike="noStrike" dirty="0" smtClean="0">
                          <a:solidFill>
                            <a:srgbClr val="FF0000"/>
                          </a:solidFill>
                          <a:effectLst/>
                          <a:latin typeface="Arial"/>
                        </a:rPr>
                        <a:t>12.4</a:t>
                      </a:r>
                      <a:endParaRPr lang="en-GB" sz="1400" b="1" i="1" u="none" strike="noStrike" dirty="0">
                        <a:solidFill>
                          <a:srgbClr val="FF0000"/>
                        </a:solidFill>
                        <a:effectLst/>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CC"/>
                    </a:solidFill>
                  </a:tcPr>
                </a:tc>
              </a:tr>
              <a:tr h="337465">
                <a:tc>
                  <a:txBody>
                    <a:bodyPr/>
                    <a:lstStyle/>
                    <a:p>
                      <a:pPr algn="l" fontAlgn="ctr"/>
                      <a:r>
                        <a:rPr lang="en-GB" sz="1400" b="1" i="0" u="none" strike="noStrike" dirty="0" smtClean="0">
                          <a:solidFill>
                            <a:srgbClr val="000000"/>
                          </a:solidFill>
                          <a:effectLst/>
                          <a:latin typeface="Arial"/>
                        </a:rPr>
                        <a:t> Property Rental</a:t>
                      </a:r>
                      <a:r>
                        <a:rPr lang="en-GB" sz="1400" b="1" i="0" u="none" strike="noStrike" baseline="0" dirty="0" smtClean="0">
                          <a:solidFill>
                            <a:srgbClr val="000000"/>
                          </a:solidFill>
                          <a:effectLst/>
                          <a:latin typeface="Arial"/>
                        </a:rPr>
                        <a:t> </a:t>
                      </a:r>
                      <a:endParaRPr lang="en-GB" sz="1400" b="1"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FFFFCC"/>
                    </a:solidFill>
                  </a:tcPr>
                </a:tc>
                <a:tc>
                  <a:txBody>
                    <a:bodyPr/>
                    <a:lstStyle/>
                    <a:p>
                      <a:pPr marL="0" algn="ctr" defTabSz="914400" rtl="0" eaLnBrk="1" fontAlgn="ctr" latinLnBrk="0" hangingPunct="1"/>
                      <a:r>
                        <a:rPr lang="en-GB" sz="1400" b="1" i="0" u="none" strike="noStrike" kern="1200" dirty="0">
                          <a:solidFill>
                            <a:srgbClr val="000000"/>
                          </a:solidFill>
                          <a:effectLst/>
                          <a:latin typeface="Arial"/>
                          <a:ea typeface="+mn-ea"/>
                          <a:cs typeface="+mn-cs"/>
                        </a:rPr>
                        <a:t>0.47</a:t>
                      </a:r>
                    </a:p>
                  </a:txBody>
                  <a:tcPr marL="0" marR="0" marT="0" marB="0" anchor="b">
                    <a:lnL>
                      <a:noFill/>
                    </a:lnL>
                    <a:lnR>
                      <a:noFill/>
                    </a:lnR>
                    <a:lnT>
                      <a:noFill/>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r>
                        <a:rPr lang="en-GB" sz="1400" b="0" i="0" u="none" strike="noStrike" dirty="0" smtClean="0">
                          <a:solidFill>
                            <a:srgbClr val="000000"/>
                          </a:solidFill>
                          <a:effectLst/>
                          <a:latin typeface="Arial"/>
                        </a:rPr>
                        <a:t>0.48</a:t>
                      </a:r>
                      <a:endParaRPr lang="en-GB" sz="1400" b="0" i="0" u="none" strike="noStrike" dirty="0">
                        <a:solidFill>
                          <a:srgbClr val="000000"/>
                        </a:solidFill>
                        <a:effectLst/>
                        <a:latin typeface="Arial"/>
                      </a:endParaRP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r>
                        <a:rPr lang="en-GB" sz="1400" b="1" i="1" u="none" strike="noStrike" dirty="0" smtClean="0">
                          <a:solidFill>
                            <a:srgbClr val="FF0000"/>
                          </a:solidFill>
                          <a:effectLst/>
                          <a:latin typeface="Arial"/>
                        </a:rPr>
                        <a:t>-0.4</a:t>
                      </a:r>
                      <a:endParaRPr lang="en-GB" sz="1400" b="1" i="1" u="none" strike="noStrike" dirty="0">
                        <a:solidFill>
                          <a:srgbClr val="FF0000"/>
                        </a:solidFill>
                        <a:effectLst/>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FFFCC"/>
                    </a:solidFill>
                  </a:tcPr>
                </a:tc>
              </a:tr>
              <a:tr h="337465">
                <a:tc>
                  <a:txBody>
                    <a:bodyPr/>
                    <a:lstStyle/>
                    <a:p>
                      <a:pPr algn="l" fontAlgn="ctr"/>
                      <a:r>
                        <a:rPr lang="en-GB" sz="1400" b="1" i="0" u="none" strike="noStrike" dirty="0" smtClean="0">
                          <a:solidFill>
                            <a:srgbClr val="000000"/>
                          </a:solidFill>
                          <a:effectLst/>
                          <a:latin typeface="Arial"/>
                        </a:rPr>
                        <a:t> Total </a:t>
                      </a:r>
                      <a:r>
                        <a:rPr lang="en-GB" sz="1400" b="1" i="0" u="none" strike="noStrike" dirty="0">
                          <a:solidFill>
                            <a:srgbClr val="000000"/>
                          </a:solidFill>
                          <a:effectLst/>
                          <a:latin typeface="Arial"/>
                        </a:rPr>
                        <a:t>FIC revenue</a:t>
                      </a:r>
                    </a:p>
                  </a:txBody>
                  <a:tcPr marL="9525" marR="9525" marT="9525"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marL="0" algn="ctr" defTabSz="914400" rtl="0" eaLnBrk="1" fontAlgn="ctr" latinLnBrk="0" hangingPunct="1"/>
                      <a:r>
                        <a:rPr lang="en-GB" sz="1400" b="1" i="0" u="none" strike="noStrike" kern="1200" dirty="0">
                          <a:solidFill>
                            <a:srgbClr val="000000"/>
                          </a:solidFill>
                          <a:effectLst/>
                          <a:latin typeface="Arial"/>
                          <a:ea typeface="+mn-ea"/>
                          <a:cs typeface="+mn-cs"/>
                        </a:rPr>
                        <a:t>17.55</a:t>
                      </a:r>
                    </a:p>
                  </a:txBody>
                  <a:tcPr marL="0" marR="0" marT="0"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fontAlgn="ctr"/>
                      <a:r>
                        <a:rPr lang="en-GB" sz="1400" b="0" i="0" u="none" strike="noStrike" dirty="0" smtClean="0">
                          <a:solidFill>
                            <a:srgbClr val="000000"/>
                          </a:solidFill>
                          <a:effectLst/>
                          <a:latin typeface="Arial"/>
                        </a:rPr>
                        <a:t>18.26</a:t>
                      </a:r>
                      <a:endParaRPr lang="en-GB" sz="1400" b="0" i="0" u="none" strike="noStrike" dirty="0">
                        <a:solidFill>
                          <a:srgbClr val="000000"/>
                        </a:solidFill>
                        <a:effectLst/>
                        <a:latin typeface="Arial"/>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c>
                  <a:txBody>
                    <a:bodyPr/>
                    <a:lstStyle/>
                    <a:p>
                      <a:pPr algn="ctr" fontAlgn="ctr"/>
                      <a:r>
                        <a:rPr lang="en-GB" sz="1400" b="1" i="1" u="none" strike="noStrike" dirty="0" smtClean="0">
                          <a:solidFill>
                            <a:srgbClr val="FF0000"/>
                          </a:solidFill>
                          <a:effectLst/>
                          <a:latin typeface="Arial"/>
                        </a:rPr>
                        <a:t>-3.8</a:t>
                      </a:r>
                      <a:endParaRPr lang="en-GB" sz="1400" b="1" i="1" u="none" strike="noStrike" dirty="0">
                        <a:solidFill>
                          <a:srgbClr val="FF0000"/>
                        </a:solidFill>
                        <a:effectLst/>
                        <a:latin typeface="Arial"/>
                      </a:endParaRPr>
                    </a:p>
                  </a:txBody>
                  <a:tcPr marL="9525" marR="9525" marT="9525"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CCE4"/>
                    </a:solidFill>
                  </a:tcPr>
                </a:tc>
              </a:tr>
              <a:tr h="321395">
                <a:tc>
                  <a:txBody>
                    <a:bodyPr/>
                    <a:lstStyle/>
                    <a:p>
                      <a:pPr algn="l" fontAlgn="ctr"/>
                      <a:r>
                        <a:rPr lang="en-GB" sz="1400" b="0" i="1" u="none" strike="noStrike" dirty="0">
                          <a:solidFill>
                            <a:srgbClr val="000000"/>
                          </a:solidFill>
                          <a:effectLst/>
                          <a:latin typeface="Arial"/>
                        </a:rPr>
                        <a:t> </a:t>
                      </a:r>
                    </a:p>
                  </a:txBody>
                  <a:tcPr marL="9525" marR="9525" marT="9525" marB="0" anchor="b">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FFFFCC"/>
                    </a:solidFill>
                  </a:tcPr>
                </a:tc>
                <a:tc>
                  <a:txBody>
                    <a:bodyPr/>
                    <a:lstStyle/>
                    <a:p>
                      <a:pPr algn="ctr" fontAlgn="ctr"/>
                      <a:r>
                        <a:rPr lang="en-GB" sz="1400" b="1" i="0" u="none" strike="noStrike" dirty="0">
                          <a:solidFill>
                            <a:srgbClr val="000000"/>
                          </a:solidFill>
                          <a:effectLst/>
                          <a:latin typeface="Arial"/>
                        </a:rPr>
                        <a:t>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solidFill>
                      <a:srgbClr val="FFFFCC"/>
                    </a:solidFill>
                  </a:tcPr>
                </a:tc>
                <a:tc>
                  <a:txBody>
                    <a:bodyPr/>
                    <a:lstStyle/>
                    <a:p>
                      <a:pPr algn="ctr" fontAlgn="ctr"/>
                      <a:r>
                        <a:rPr lang="en-GB" sz="1400" b="0" i="0" u="none" strike="noStrike" dirty="0">
                          <a:solidFill>
                            <a:srgbClr val="000000"/>
                          </a:solidFill>
                          <a:effectLst/>
                          <a:latin typeface="Arial"/>
                        </a:rPr>
                        <a:t> </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solidFill>
                      <a:srgbClr val="FFFFCC"/>
                    </a:solidFill>
                  </a:tcPr>
                </a:tc>
                <a:tc>
                  <a:txBody>
                    <a:bodyPr/>
                    <a:lstStyle/>
                    <a:p>
                      <a:pPr algn="ctr" fontAlgn="ctr"/>
                      <a:r>
                        <a:rPr lang="en-GB" sz="1400" b="1" i="1" u="none" strike="noStrike" dirty="0">
                          <a:solidFill>
                            <a:srgbClr val="FF0000"/>
                          </a:solidFill>
                          <a:effectLst/>
                          <a:latin typeface="Arial"/>
                        </a:rPr>
                        <a:t> </a:t>
                      </a: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FFFFCC"/>
                    </a:solidFill>
                  </a:tcPr>
                </a:tc>
              </a:tr>
              <a:tr h="225138">
                <a:tc>
                  <a:txBody>
                    <a:bodyPr/>
                    <a:lstStyle/>
                    <a:p>
                      <a:pPr algn="l" fontAlgn="ctr"/>
                      <a:r>
                        <a:rPr lang="en-GB" sz="1400" b="1" i="0" u="none" strike="noStrike" dirty="0" smtClean="0">
                          <a:solidFill>
                            <a:srgbClr val="000000"/>
                          </a:solidFill>
                          <a:effectLst/>
                          <a:latin typeface="Arial"/>
                        </a:rPr>
                        <a:t> FIC </a:t>
                      </a:r>
                      <a:r>
                        <a:rPr lang="en-GB" sz="1400" b="1" i="0" u="none" strike="noStrike" dirty="0">
                          <a:solidFill>
                            <a:srgbClr val="000000"/>
                          </a:solidFill>
                          <a:effectLst/>
                          <a:latin typeface="Arial"/>
                        </a:rPr>
                        <a:t>underlying profit before tax, before </a:t>
                      </a:r>
                      <a:r>
                        <a:rPr lang="en-GB" sz="1400" b="1" i="0" u="none" strike="noStrike" dirty="0" smtClean="0">
                          <a:solidFill>
                            <a:srgbClr val="000000"/>
                          </a:solidFill>
                          <a:effectLst/>
                          <a:latin typeface="Arial"/>
                        </a:rPr>
                        <a:t>JV</a:t>
                      </a:r>
                      <a:endParaRPr lang="en-GB" sz="1400" b="1"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CC"/>
                    </a:solidFill>
                  </a:tcPr>
                </a:tc>
                <a:tc>
                  <a:txBody>
                    <a:bodyPr/>
                    <a:lstStyle/>
                    <a:p>
                      <a:pPr algn="ctr" fontAlgn="ctr"/>
                      <a:r>
                        <a:rPr lang="en-GB" sz="1400" b="1" i="0" u="none" strike="noStrike" dirty="0" smtClean="0">
                          <a:solidFill>
                            <a:srgbClr val="000000"/>
                          </a:solidFill>
                          <a:effectLst/>
                          <a:latin typeface="Arial"/>
                        </a:rPr>
                        <a:t>1.57</a:t>
                      </a:r>
                      <a:endParaRPr lang="en-GB" sz="1400" b="1" i="0" u="none" strike="noStrike" dirty="0">
                        <a:solidFill>
                          <a:srgbClr val="000000"/>
                        </a:solidFill>
                        <a:effectLst/>
                        <a:latin typeface="Arial"/>
                      </a:endParaRPr>
                    </a:p>
                  </a:txBody>
                  <a:tcPr marL="9525" marR="9525" marT="9525" marB="0" anchor="b">
                    <a:lnL>
                      <a:noFill/>
                    </a:lnL>
                    <a:lnR>
                      <a:noFill/>
                    </a:lnR>
                    <a:lnT>
                      <a:noFill/>
                    </a:lnT>
                    <a:lnB>
                      <a:noFill/>
                    </a:lnB>
                    <a:solidFill>
                      <a:srgbClr val="FFFFCC"/>
                    </a:solidFill>
                  </a:tcPr>
                </a:tc>
                <a:tc>
                  <a:txBody>
                    <a:bodyPr/>
                    <a:lstStyle/>
                    <a:p>
                      <a:pPr algn="ctr" fontAlgn="ctr"/>
                      <a:r>
                        <a:rPr lang="en-GB" sz="1400" b="0" i="0" u="none" strike="noStrike" dirty="0" smtClean="0">
                          <a:solidFill>
                            <a:srgbClr val="000000"/>
                          </a:solidFill>
                          <a:effectLst/>
                          <a:latin typeface="Arial"/>
                        </a:rPr>
                        <a:t>1.39</a:t>
                      </a:r>
                      <a:endParaRPr lang="en-GB" sz="1400" b="0" i="0" u="none" strike="noStrike" dirty="0">
                        <a:solidFill>
                          <a:srgbClr val="000000"/>
                        </a:solidFill>
                        <a:effectLst/>
                        <a:latin typeface="Arial"/>
                      </a:endParaRPr>
                    </a:p>
                  </a:txBody>
                  <a:tcPr marL="9525" marR="9525" marT="9525" marB="0" anchor="b">
                    <a:lnL>
                      <a:noFill/>
                    </a:lnL>
                    <a:lnR>
                      <a:noFill/>
                    </a:lnR>
                    <a:lnT>
                      <a:noFill/>
                    </a:lnT>
                    <a:lnB>
                      <a:noFill/>
                    </a:lnB>
                    <a:solidFill>
                      <a:srgbClr val="FFFFCC"/>
                    </a:solidFill>
                  </a:tcPr>
                </a:tc>
                <a:tc>
                  <a:txBody>
                    <a:bodyPr/>
                    <a:lstStyle/>
                    <a:p>
                      <a:pPr algn="ctr" fontAlgn="ctr"/>
                      <a:r>
                        <a:rPr lang="en-GB" sz="1400" b="1" i="1" u="none" strike="noStrike" dirty="0" smtClean="0">
                          <a:solidFill>
                            <a:srgbClr val="FF0000"/>
                          </a:solidFill>
                          <a:effectLst/>
                          <a:latin typeface="Arial"/>
                        </a:rPr>
                        <a:t>13.0</a:t>
                      </a:r>
                      <a:endParaRPr lang="en-GB" sz="1400" b="1" i="1" u="none" strike="noStrike" dirty="0">
                        <a:solidFill>
                          <a:srgbClr val="FF0000"/>
                        </a:solidFill>
                        <a:effectLst/>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CC"/>
                    </a:solidFill>
                  </a:tcPr>
                </a:tc>
              </a:tr>
              <a:tr h="225138">
                <a:tc>
                  <a:txBody>
                    <a:bodyPr/>
                    <a:lstStyle/>
                    <a:p>
                      <a:pPr algn="l" fontAlgn="ctr"/>
                      <a:r>
                        <a:rPr lang="en-GB" sz="1200" b="1" i="0" u="none" strike="noStrike" dirty="0" smtClean="0">
                          <a:solidFill>
                            <a:srgbClr val="000000"/>
                          </a:solidFill>
                          <a:effectLst/>
                          <a:latin typeface="Arial"/>
                        </a:rPr>
                        <a:t> Net interest expense</a:t>
                      </a:r>
                      <a:endParaRPr lang="en-GB" sz="1200" b="1" i="0" u="none" strike="noStrike" dirty="0">
                        <a:solidFill>
                          <a:srgbClr val="000000"/>
                        </a:solidFill>
                        <a:effectLst/>
                        <a:latin typeface="Arial"/>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FFFCC"/>
                    </a:solidFill>
                  </a:tcPr>
                </a:tc>
                <a:tc>
                  <a:txBody>
                    <a:bodyPr/>
                    <a:lstStyle/>
                    <a:p>
                      <a:pPr algn="ctr" fontAlgn="ctr"/>
                      <a:r>
                        <a:rPr lang="en-GB" sz="1200" b="1" i="0" u="none" strike="noStrike" dirty="0" smtClean="0">
                          <a:solidFill>
                            <a:srgbClr val="000000"/>
                          </a:solidFill>
                          <a:effectLst/>
                          <a:latin typeface="Arial"/>
                        </a:rPr>
                        <a:t>(0.06)</a:t>
                      </a:r>
                      <a:endParaRPr lang="en-GB" sz="1200" b="1" i="0" u="none" strike="noStrike" dirty="0">
                        <a:solidFill>
                          <a:srgbClr val="000000"/>
                        </a:solidFill>
                        <a:effectLst/>
                        <a:latin typeface="Arial"/>
                      </a:endParaRPr>
                    </a:p>
                  </a:txBody>
                  <a:tcPr marL="9525" marR="9525" marT="9525" marB="0" anchor="b">
                    <a:lnL>
                      <a:noFill/>
                    </a:lnL>
                    <a:lnR>
                      <a:noFill/>
                    </a:lnR>
                    <a:lnT>
                      <a:noFill/>
                    </a:lnT>
                    <a:lnB>
                      <a:noFill/>
                    </a:lnB>
                    <a:solidFill>
                      <a:srgbClr val="FFFFCC"/>
                    </a:solidFill>
                  </a:tcPr>
                </a:tc>
                <a:tc>
                  <a:txBody>
                    <a:bodyPr/>
                    <a:lstStyle/>
                    <a:p>
                      <a:pPr algn="ctr" fontAlgn="ctr"/>
                      <a:r>
                        <a:rPr lang="en-GB" sz="1200" b="0" i="0" u="none" strike="noStrike" dirty="0" smtClean="0">
                          <a:solidFill>
                            <a:srgbClr val="000000"/>
                          </a:solidFill>
                          <a:effectLst/>
                          <a:latin typeface="Arial"/>
                        </a:rPr>
                        <a:t>(0.07)</a:t>
                      </a:r>
                      <a:endParaRPr lang="en-GB" sz="1200" b="0" i="0" u="none" strike="noStrike" dirty="0">
                        <a:solidFill>
                          <a:srgbClr val="000000"/>
                        </a:solidFill>
                        <a:effectLst/>
                        <a:latin typeface="Arial"/>
                      </a:endParaRPr>
                    </a:p>
                  </a:txBody>
                  <a:tcPr marL="9525" marR="9525" marT="9525" marB="0" anchor="b">
                    <a:lnL>
                      <a:noFill/>
                    </a:lnL>
                    <a:lnR>
                      <a:noFill/>
                    </a:lnR>
                    <a:lnT>
                      <a:noFill/>
                    </a:lnT>
                    <a:lnB>
                      <a:noFill/>
                    </a:lnB>
                    <a:solidFill>
                      <a:srgbClr val="FFFFCC"/>
                    </a:solidFill>
                  </a:tcPr>
                </a:tc>
                <a:tc>
                  <a:txBody>
                    <a:bodyPr/>
                    <a:lstStyle/>
                    <a:p>
                      <a:pPr algn="ctr" fontAlgn="ctr"/>
                      <a:r>
                        <a:rPr lang="en-GB" sz="1200" b="1" i="1" u="none" strike="noStrike" dirty="0" smtClean="0">
                          <a:solidFill>
                            <a:srgbClr val="FF0000"/>
                          </a:solidFill>
                          <a:effectLst/>
                          <a:latin typeface="Arial"/>
                        </a:rPr>
                        <a:t>-7.7</a:t>
                      </a:r>
                      <a:endParaRPr lang="en-GB" sz="1200" b="1" i="1" u="none" strike="noStrike" dirty="0">
                        <a:solidFill>
                          <a:srgbClr val="FF0000"/>
                        </a:solidFill>
                        <a:effectLst/>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FFFCC"/>
                    </a:solidFill>
                  </a:tcPr>
                </a:tc>
              </a:tr>
              <a:tr h="261676">
                <a:tc>
                  <a:txBody>
                    <a:bodyPr/>
                    <a:lstStyle/>
                    <a:p>
                      <a:pPr algn="l" fontAlgn="ctr"/>
                      <a:r>
                        <a:rPr lang="en-GB" sz="1200" b="1" i="0" u="none" strike="noStrike" dirty="0" smtClean="0">
                          <a:solidFill>
                            <a:srgbClr val="000000"/>
                          </a:solidFill>
                          <a:effectLst/>
                          <a:latin typeface="Arial"/>
                        </a:rPr>
                        <a:t> </a:t>
                      </a:r>
                      <a:r>
                        <a:rPr lang="en-GB" sz="1200" b="1" i="0" u="none" strike="noStrike" dirty="0" err="1" smtClean="0">
                          <a:solidFill>
                            <a:srgbClr val="000000"/>
                          </a:solidFill>
                          <a:effectLst/>
                          <a:latin typeface="Arial"/>
                        </a:rPr>
                        <a:t>SAtCO</a:t>
                      </a:r>
                      <a:r>
                        <a:rPr lang="en-GB" sz="1200" b="1" i="0" u="none" strike="noStrike" dirty="0" smtClean="0">
                          <a:solidFill>
                            <a:srgbClr val="000000"/>
                          </a:solidFill>
                          <a:effectLst/>
                          <a:latin typeface="Arial"/>
                        </a:rPr>
                        <a:t> share of  </a:t>
                      </a:r>
                      <a:r>
                        <a:rPr lang="en-GB" sz="1200" b="1" i="0" u="none" strike="noStrike" dirty="0">
                          <a:solidFill>
                            <a:srgbClr val="000000"/>
                          </a:solidFill>
                          <a:effectLst/>
                          <a:latin typeface="Arial"/>
                        </a:rPr>
                        <a:t>results of Joint venture</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GB" sz="1200" b="1" i="0" u="none" strike="noStrike" dirty="0" smtClean="0">
                          <a:solidFill>
                            <a:srgbClr val="000000"/>
                          </a:solidFill>
                          <a:effectLst/>
                          <a:latin typeface="Arial"/>
                        </a:rPr>
                        <a:t>-</a:t>
                      </a:r>
                      <a:endParaRPr lang="en-GB" sz="1200" b="1" i="0" u="none" strike="noStrike" dirty="0">
                        <a:solidFill>
                          <a:srgbClr val="000000"/>
                        </a:solidFill>
                        <a:effectLst/>
                        <a:latin typeface="Arial"/>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GB" sz="1200" b="0" i="0" u="none" strike="noStrike" dirty="0" smtClean="0">
                          <a:solidFill>
                            <a:srgbClr val="000000"/>
                          </a:solidFill>
                          <a:effectLst/>
                          <a:latin typeface="Arial"/>
                        </a:rPr>
                        <a:t>0.02</a:t>
                      </a:r>
                      <a:endParaRPr lang="en-GB" sz="1200" b="0" i="0" u="none" strike="noStrike" dirty="0">
                        <a:solidFill>
                          <a:srgbClr val="000000"/>
                        </a:solidFill>
                        <a:effectLst/>
                        <a:latin typeface="Arial"/>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CC"/>
                    </a:solidFill>
                  </a:tcPr>
                </a:tc>
                <a:tc>
                  <a:txBody>
                    <a:bodyPr/>
                    <a:lstStyle/>
                    <a:p>
                      <a:pPr algn="ctr" fontAlgn="ctr"/>
                      <a:r>
                        <a:rPr lang="en-GB" sz="1200" b="1" i="1" u="none" strike="noStrike" dirty="0" smtClean="0">
                          <a:solidFill>
                            <a:srgbClr val="FF0000"/>
                          </a:solidFill>
                          <a:effectLst/>
                          <a:latin typeface="Arial"/>
                        </a:rPr>
                        <a:t>-100.0</a:t>
                      </a:r>
                      <a:endParaRPr lang="en-GB" sz="1200" b="1" i="1" u="none" strike="noStrike" dirty="0">
                        <a:solidFill>
                          <a:srgbClr val="FF0000"/>
                        </a:solidFill>
                        <a:effectLst/>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CC"/>
                    </a:solidFill>
                  </a:tcPr>
                </a:tc>
              </a:tr>
              <a:tr h="466023">
                <a:tc>
                  <a:txBody>
                    <a:bodyPr/>
                    <a:lstStyle/>
                    <a:p>
                      <a:pPr algn="l" fontAlgn="ctr"/>
                      <a:r>
                        <a:rPr lang="en-GB" sz="1400" b="1" i="0" u="none" strike="noStrike" dirty="0" smtClean="0">
                          <a:solidFill>
                            <a:srgbClr val="000000"/>
                          </a:solidFill>
                          <a:effectLst/>
                          <a:latin typeface="Arial"/>
                        </a:rPr>
                        <a:t> Profit </a:t>
                      </a:r>
                      <a:r>
                        <a:rPr lang="en-GB" sz="1400" b="1" i="0" u="none" strike="noStrike" dirty="0">
                          <a:solidFill>
                            <a:srgbClr val="000000"/>
                          </a:solidFill>
                          <a:effectLst/>
                          <a:latin typeface="Arial"/>
                        </a:rPr>
                        <a:t>Before Tax</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GB" sz="1400" b="1" i="0" u="none" strike="noStrike" dirty="0" smtClean="0">
                          <a:solidFill>
                            <a:srgbClr val="000000"/>
                          </a:solidFill>
                          <a:effectLst/>
                          <a:latin typeface="Arial"/>
                        </a:rPr>
                        <a:t>1.51</a:t>
                      </a:r>
                      <a:endParaRPr lang="en-GB" sz="1400" b="1" i="0" u="none" strike="noStrike" dirty="0">
                        <a:solidFill>
                          <a:srgbClr val="000000"/>
                        </a:solidFill>
                        <a:effectLst/>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GB" sz="1400" b="0" i="0" u="none" strike="noStrike" dirty="0" smtClean="0">
                          <a:solidFill>
                            <a:srgbClr val="000000"/>
                          </a:solidFill>
                          <a:effectLst/>
                          <a:latin typeface="Arial"/>
                        </a:rPr>
                        <a:t>1.34</a:t>
                      </a:r>
                      <a:endParaRPr lang="en-GB" sz="1400" b="0" i="0" u="none" strike="noStrike" dirty="0">
                        <a:solidFill>
                          <a:srgbClr val="000000"/>
                        </a:solidFill>
                        <a:effectLst/>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GB" sz="1400" b="1" i="1" u="none" strike="noStrike" dirty="0" smtClean="0">
                          <a:solidFill>
                            <a:srgbClr val="FF0000"/>
                          </a:solidFill>
                          <a:effectLst/>
                          <a:latin typeface="Arial"/>
                        </a:rPr>
                        <a:t>12.5</a:t>
                      </a:r>
                      <a:endParaRPr lang="en-GB" sz="1400" b="1" i="1" u="none" strike="noStrike" dirty="0">
                        <a:solidFill>
                          <a:srgbClr val="FF0000"/>
                        </a:solidFill>
                        <a:effectLst/>
                        <a:latin typeface="Arial"/>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bl>
          </a:graphicData>
        </a:graphic>
      </p:graphicFrame>
      <p:sp>
        <p:nvSpPr>
          <p:cNvPr id="3" name="Slide Number Placeholder 2"/>
          <p:cNvSpPr>
            <a:spLocks noGrp="1"/>
          </p:cNvSpPr>
          <p:nvPr>
            <p:ph type="sldNum" sz="quarter" idx="12"/>
          </p:nvPr>
        </p:nvSpPr>
        <p:spPr/>
        <p:txBody>
          <a:bodyPr/>
          <a:lstStyle/>
          <a:p>
            <a:fld id="{63A9AF46-3E10-44FA-97E5-E8F482202D9A}" type="slidenum">
              <a:rPr lang="en-GB" smtClean="0"/>
              <a:pPr/>
              <a:t>7</a:t>
            </a:fld>
            <a:endParaRPr lang="en-GB"/>
          </a:p>
        </p:txBody>
      </p:sp>
      <p:sp>
        <p:nvSpPr>
          <p:cNvPr id="4" name="Title 3"/>
          <p:cNvSpPr>
            <a:spLocks noGrp="1"/>
          </p:cNvSpPr>
          <p:nvPr>
            <p:ph type="title"/>
          </p:nvPr>
        </p:nvSpPr>
        <p:spPr/>
        <p:txBody>
          <a:bodyPr>
            <a:normAutofit fontScale="90000"/>
          </a:bodyPr>
          <a:lstStyle/>
          <a:p>
            <a:r>
              <a:rPr lang="en-GB" b="1" dirty="0" smtClean="0">
                <a:solidFill>
                  <a:schemeClr val="accent1"/>
                </a:solidFill>
              </a:rPr>
              <a:t>FIC</a:t>
            </a:r>
            <a:r>
              <a:rPr lang="en-GB" dirty="0" smtClean="0"/>
              <a:t> </a:t>
            </a:r>
            <a:r>
              <a:rPr lang="en-GB" b="1" dirty="0" smtClean="0">
                <a:solidFill>
                  <a:schemeClr val="accent1"/>
                </a:solidFill>
              </a:rPr>
              <a:t>: Trading overview </a:t>
            </a:r>
            <a:endParaRPr lang="en-GB" b="1" dirty="0">
              <a:solidFill>
                <a:schemeClr val="accent1"/>
              </a:solidFill>
            </a:endParaRPr>
          </a:p>
        </p:txBody>
      </p:sp>
    </p:spTree>
    <p:extLst>
      <p:ext uri="{BB962C8B-B14F-4D97-AF65-F5344CB8AC3E}">
        <p14:creationId xmlns:p14="http://schemas.microsoft.com/office/powerpoint/2010/main" val="4139119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6310" y="1039528"/>
            <a:ext cx="8756927" cy="5316822"/>
          </a:xfrm>
        </p:spPr>
        <p:txBody>
          <a:bodyPr/>
          <a:lstStyle/>
          <a:p>
            <a:pPr marL="458788" lvl="1" indent="-458788">
              <a:lnSpc>
                <a:spcPct val="150000"/>
              </a:lnSpc>
              <a:buClr>
                <a:srgbClr val="58BAB1"/>
              </a:buClr>
              <a:buFont typeface="Wingdings" charset="2"/>
              <a:buChar char="v"/>
              <a:defRPr/>
            </a:pPr>
            <a:r>
              <a:rPr lang="en-GB" sz="1600" b="1" dirty="0" smtClean="0">
                <a:ln w="635">
                  <a:noFill/>
                </a:ln>
                <a:solidFill>
                  <a:srgbClr val="1F2846"/>
                </a:solidFill>
              </a:rPr>
              <a:t>Revenue</a:t>
            </a:r>
            <a:r>
              <a:rPr lang="en-GB" sz="1600" dirty="0" smtClean="0">
                <a:ln w="635">
                  <a:noFill/>
                </a:ln>
                <a:solidFill>
                  <a:srgbClr val="1F2846"/>
                </a:solidFill>
              </a:rPr>
              <a:t> lower by 4% at £17.6m (2017: £18.2m)</a:t>
            </a:r>
            <a:r>
              <a:rPr lang="en-GB" sz="1600" dirty="0">
                <a:ln w="635">
                  <a:noFill/>
                </a:ln>
                <a:solidFill>
                  <a:srgbClr val="1F2846"/>
                </a:solidFill>
              </a:rPr>
              <a:t> </a:t>
            </a:r>
            <a:r>
              <a:rPr lang="en-GB" sz="1600" dirty="0" smtClean="0">
                <a:ln w="635">
                  <a:noFill/>
                </a:ln>
                <a:solidFill>
                  <a:srgbClr val="1F2846"/>
                </a:solidFill>
              </a:rPr>
              <a:t>but PBT ahead by 12% at £1.5m. </a:t>
            </a:r>
          </a:p>
          <a:p>
            <a:pPr marL="458788" lvl="1" indent="-458788">
              <a:lnSpc>
                <a:spcPct val="150000"/>
              </a:lnSpc>
              <a:buClr>
                <a:srgbClr val="58BAB1"/>
              </a:buClr>
              <a:buFont typeface="Wingdings" charset="2"/>
              <a:buChar char="v"/>
              <a:defRPr/>
            </a:pPr>
            <a:r>
              <a:rPr lang="en-GB" sz="1600" b="1" dirty="0">
                <a:ln w="635">
                  <a:noFill/>
                </a:ln>
                <a:solidFill>
                  <a:srgbClr val="1F2846"/>
                </a:solidFill>
              </a:rPr>
              <a:t>Retail </a:t>
            </a:r>
            <a:r>
              <a:rPr lang="en-GB" sz="1400" dirty="0" smtClean="0">
                <a:ln w="635">
                  <a:noFill/>
                </a:ln>
              </a:rPr>
              <a:t>- Overall sales +5.7% against strong comparatives. Margins </a:t>
            </a:r>
            <a:r>
              <a:rPr lang="en-GB" sz="1400" dirty="0">
                <a:ln w="635">
                  <a:noFill/>
                </a:ln>
              </a:rPr>
              <a:t>improved with richer sales </a:t>
            </a:r>
            <a:r>
              <a:rPr lang="en-GB" sz="1400" dirty="0" smtClean="0">
                <a:ln w="635">
                  <a:noFill/>
                </a:ln>
              </a:rPr>
              <a:t>mix.</a:t>
            </a:r>
          </a:p>
          <a:p>
            <a:pPr marL="858838" lvl="2" indent="-458788">
              <a:lnSpc>
                <a:spcPct val="150000"/>
              </a:lnSpc>
              <a:buClr>
                <a:srgbClr val="58BAB1"/>
              </a:buClr>
              <a:buFont typeface="Wingdings" charset="2"/>
              <a:buChar char="v"/>
              <a:defRPr/>
            </a:pPr>
            <a:r>
              <a:rPr lang="en-GB" sz="1200" dirty="0" smtClean="0">
                <a:ln w="635">
                  <a:noFill/>
                </a:ln>
              </a:rPr>
              <a:t>West </a:t>
            </a:r>
            <a:r>
              <a:rPr lang="en-GB" sz="1200" dirty="0">
                <a:ln w="635">
                  <a:noFill/>
                </a:ln>
              </a:rPr>
              <a:t>Store sales + 4.2</a:t>
            </a:r>
            <a:r>
              <a:rPr lang="en-GB" sz="1200" dirty="0" smtClean="0">
                <a:ln w="635">
                  <a:noFill/>
                </a:ln>
              </a:rPr>
              <a:t>%. Strong core supermarket sales offsetting lower activity at MPA base store.</a:t>
            </a:r>
            <a:endParaRPr lang="en-GB" sz="1200" dirty="0">
              <a:ln w="635">
                <a:noFill/>
              </a:ln>
            </a:endParaRPr>
          </a:p>
          <a:p>
            <a:pPr marL="858838" lvl="2" indent="-458788">
              <a:lnSpc>
                <a:spcPct val="150000"/>
              </a:lnSpc>
              <a:buClr>
                <a:srgbClr val="58BAB1"/>
              </a:buClr>
              <a:buFont typeface="Wingdings" panose="05000000000000000000" pitchFamily="2" charset="2"/>
              <a:buChar char="v"/>
              <a:defRPr/>
            </a:pPr>
            <a:r>
              <a:rPr lang="en-GB" sz="1200" dirty="0">
                <a:ln w="635">
                  <a:noFill/>
                </a:ln>
              </a:rPr>
              <a:t>Home Living </a:t>
            </a:r>
            <a:r>
              <a:rPr lang="en-GB" sz="1200" dirty="0" smtClean="0">
                <a:ln w="635">
                  <a:noFill/>
                </a:ln>
              </a:rPr>
              <a:t>(</a:t>
            </a:r>
            <a:r>
              <a:rPr lang="en-GB" sz="1200" dirty="0">
                <a:ln w="635">
                  <a:noFill/>
                </a:ln>
              </a:rPr>
              <a:t>home and furniture) sales + </a:t>
            </a:r>
            <a:r>
              <a:rPr lang="en-GB" sz="1200" dirty="0" smtClean="0">
                <a:ln w="635">
                  <a:noFill/>
                </a:ln>
              </a:rPr>
              <a:t>15%.</a:t>
            </a:r>
            <a:endParaRPr lang="en-GB" sz="1200" dirty="0">
              <a:ln w="635">
                <a:noFill/>
              </a:ln>
            </a:endParaRPr>
          </a:p>
          <a:p>
            <a:pPr marL="858838" lvl="2" indent="-458788">
              <a:lnSpc>
                <a:spcPct val="150000"/>
              </a:lnSpc>
              <a:buClr>
                <a:srgbClr val="58BAB1"/>
              </a:buClr>
              <a:buFont typeface="Wingdings" panose="05000000000000000000" pitchFamily="2" charset="2"/>
              <a:buChar char="v"/>
              <a:defRPr/>
            </a:pPr>
            <a:r>
              <a:rPr lang="en-GB" sz="1200" dirty="0">
                <a:ln w="635">
                  <a:noFill/>
                </a:ln>
              </a:rPr>
              <a:t>Home Builder </a:t>
            </a:r>
            <a:r>
              <a:rPr lang="en-GB" sz="1200" dirty="0" smtClean="0">
                <a:ln w="635">
                  <a:noFill/>
                </a:ln>
              </a:rPr>
              <a:t>(builders’ </a:t>
            </a:r>
            <a:r>
              <a:rPr lang="en-GB" sz="1200" dirty="0">
                <a:ln w="635">
                  <a:noFill/>
                </a:ln>
              </a:rPr>
              <a:t>merchant &amp; tools) sales + 11</a:t>
            </a:r>
            <a:r>
              <a:rPr lang="en-GB" sz="1200" dirty="0" smtClean="0">
                <a:ln w="635">
                  <a:noFill/>
                </a:ln>
              </a:rPr>
              <a:t>%. </a:t>
            </a:r>
            <a:endParaRPr lang="en-GB" sz="1200" dirty="0">
              <a:ln w="635">
                <a:noFill/>
              </a:ln>
            </a:endParaRPr>
          </a:p>
          <a:p>
            <a:pPr marL="458788" lvl="1" indent="-458788">
              <a:lnSpc>
                <a:spcPct val="150000"/>
              </a:lnSpc>
              <a:buClr>
                <a:srgbClr val="58BAB1"/>
              </a:buClr>
              <a:buFont typeface="Wingdings" panose="05000000000000000000" pitchFamily="2" charset="2"/>
              <a:buChar char="v"/>
              <a:defRPr/>
            </a:pPr>
            <a:r>
              <a:rPr lang="en-GB" sz="1600" b="1" dirty="0">
                <a:ln w="635">
                  <a:noFill/>
                </a:ln>
                <a:solidFill>
                  <a:srgbClr val="1F2846"/>
                </a:solidFill>
              </a:rPr>
              <a:t>FBS </a:t>
            </a:r>
            <a:r>
              <a:rPr lang="en-GB" sz="1600" dirty="0">
                <a:ln w="635">
                  <a:noFill/>
                </a:ln>
                <a:solidFill>
                  <a:srgbClr val="1F2846"/>
                </a:solidFill>
              </a:rPr>
              <a:t>(</a:t>
            </a:r>
            <a:r>
              <a:rPr lang="en-GB" sz="1400" dirty="0">
                <a:ln w="635">
                  <a:noFill/>
                </a:ln>
              </a:rPr>
              <a:t>construction) </a:t>
            </a:r>
            <a:r>
              <a:rPr lang="en-GB" sz="1400" dirty="0" smtClean="0">
                <a:ln w="635">
                  <a:noFill/>
                </a:ln>
              </a:rPr>
              <a:t>Revenue down 48% at £1.5m - contribution </a:t>
            </a:r>
            <a:r>
              <a:rPr lang="en-GB" sz="1400" dirty="0">
                <a:ln w="635">
                  <a:noFill/>
                </a:ln>
              </a:rPr>
              <a:t>down £</a:t>
            </a:r>
            <a:r>
              <a:rPr lang="en-GB" sz="1400" dirty="0" smtClean="0">
                <a:ln w="635">
                  <a:noFill/>
                </a:ln>
              </a:rPr>
              <a:t>0.2m. </a:t>
            </a:r>
          </a:p>
          <a:p>
            <a:pPr marL="858838" lvl="2" indent="-458788">
              <a:lnSpc>
                <a:spcPct val="150000"/>
              </a:lnSpc>
              <a:buClr>
                <a:srgbClr val="58BAB1"/>
              </a:buClr>
              <a:buFont typeface="Wingdings" panose="05000000000000000000" pitchFamily="2" charset="2"/>
              <a:buChar char="v"/>
              <a:defRPr/>
            </a:pPr>
            <a:r>
              <a:rPr lang="en-GB" sz="1200" dirty="0" smtClean="0">
                <a:ln w="635">
                  <a:noFill/>
                </a:ln>
              </a:rPr>
              <a:t>Kit home sales down from 22 to 6 units due to delays in release of government building plots.  </a:t>
            </a:r>
          </a:p>
          <a:p>
            <a:pPr marL="858838" lvl="2" indent="-458788">
              <a:lnSpc>
                <a:spcPct val="150000"/>
              </a:lnSpc>
              <a:buClr>
                <a:srgbClr val="58BAB1"/>
              </a:buClr>
              <a:buFont typeface="Wingdings" panose="05000000000000000000" pitchFamily="2" charset="2"/>
              <a:buChar char="v"/>
              <a:defRPr/>
            </a:pPr>
            <a:r>
              <a:rPr lang="en-GB" sz="1200" dirty="0" smtClean="0">
                <a:ln w="635">
                  <a:noFill/>
                </a:ln>
              </a:rPr>
              <a:t>House building teams directed </a:t>
            </a:r>
            <a:r>
              <a:rPr lang="en-GB" sz="1200" dirty="0">
                <a:ln w="635">
                  <a:noFill/>
                </a:ln>
              </a:rPr>
              <a:t>to expand rental </a:t>
            </a:r>
            <a:r>
              <a:rPr lang="en-GB" sz="1200" dirty="0" smtClean="0">
                <a:ln w="635">
                  <a:noFill/>
                </a:ln>
              </a:rPr>
              <a:t>portfolio. 5 new homes completed </a:t>
            </a:r>
            <a:r>
              <a:rPr lang="en-GB" sz="1200" dirty="0">
                <a:ln w="635">
                  <a:noFill/>
                </a:ln>
              </a:rPr>
              <a:t>+ 17 started in </a:t>
            </a:r>
            <a:r>
              <a:rPr lang="en-GB" sz="1200" dirty="0" smtClean="0">
                <a:ln w="635">
                  <a:noFill/>
                </a:ln>
              </a:rPr>
              <a:t>year.</a:t>
            </a:r>
            <a:r>
              <a:rPr lang="en-GB" sz="1000" dirty="0" smtClean="0">
                <a:ln w="635">
                  <a:noFill/>
                </a:ln>
              </a:rPr>
              <a:t> </a:t>
            </a:r>
          </a:p>
          <a:p>
            <a:pPr marL="858838" lvl="2" indent="-458788">
              <a:lnSpc>
                <a:spcPct val="150000"/>
              </a:lnSpc>
              <a:buClr>
                <a:srgbClr val="58BAB1"/>
              </a:buClr>
              <a:buFont typeface="Wingdings" panose="05000000000000000000" pitchFamily="2" charset="2"/>
              <a:buChar char="v"/>
              <a:defRPr/>
            </a:pPr>
            <a:r>
              <a:rPr lang="en-GB" sz="1200" dirty="0">
                <a:ln w="635">
                  <a:noFill/>
                </a:ln>
              </a:rPr>
              <a:t>Record FBS order bank </a:t>
            </a:r>
            <a:r>
              <a:rPr lang="en-GB" sz="1200" dirty="0" smtClean="0">
                <a:ln w="635">
                  <a:noFill/>
                </a:ln>
              </a:rPr>
              <a:t>for new kit homes at </a:t>
            </a:r>
            <a:r>
              <a:rPr lang="en-GB" sz="1200" dirty="0">
                <a:ln w="635">
                  <a:noFill/>
                </a:ln>
              </a:rPr>
              <a:t>31 March </a:t>
            </a:r>
            <a:r>
              <a:rPr lang="en-GB" sz="1200" dirty="0" smtClean="0">
                <a:ln w="635">
                  <a:noFill/>
                </a:ln>
              </a:rPr>
              <a:t>2019.</a:t>
            </a:r>
          </a:p>
          <a:p>
            <a:pPr marL="858838" lvl="2" indent="-458788">
              <a:lnSpc>
                <a:spcPct val="150000"/>
              </a:lnSpc>
              <a:buClr>
                <a:srgbClr val="58BAB1"/>
              </a:buClr>
              <a:buFont typeface="Wingdings" panose="05000000000000000000" pitchFamily="2" charset="2"/>
              <a:buChar char="v"/>
              <a:defRPr/>
            </a:pPr>
            <a:r>
              <a:rPr lang="en-GB" sz="1200" dirty="0" smtClean="0">
                <a:ln w="635">
                  <a:noFill/>
                </a:ln>
              </a:rPr>
              <a:t>First government contract to construct 18 homes won in November 2018 – further tenders expected. </a:t>
            </a:r>
            <a:endParaRPr lang="en-GB" sz="1000" dirty="0">
              <a:ln w="635">
                <a:noFill/>
              </a:ln>
            </a:endParaRPr>
          </a:p>
          <a:p>
            <a:pPr marL="458788" lvl="1" indent="-458788">
              <a:lnSpc>
                <a:spcPct val="150000"/>
              </a:lnSpc>
              <a:buClr>
                <a:srgbClr val="58BAB1"/>
              </a:buClr>
              <a:buFont typeface="Wingdings" panose="05000000000000000000" pitchFamily="2" charset="2"/>
              <a:buChar char="v"/>
              <a:defRPr/>
            </a:pPr>
            <a:r>
              <a:rPr lang="en-GB" sz="1600" b="1" dirty="0" smtClean="0">
                <a:ln w="635">
                  <a:noFill/>
                </a:ln>
              </a:rPr>
              <a:t>Property </a:t>
            </a:r>
            <a:r>
              <a:rPr lang="en-GB" sz="1600" b="1" dirty="0">
                <a:ln w="635">
                  <a:noFill/>
                </a:ln>
              </a:rPr>
              <a:t>rental </a:t>
            </a:r>
            <a:r>
              <a:rPr lang="en-GB" sz="1400" dirty="0">
                <a:ln w="635">
                  <a:noFill/>
                </a:ln>
              </a:rPr>
              <a:t>income </a:t>
            </a:r>
            <a:r>
              <a:rPr lang="en-GB" sz="1400" dirty="0" smtClean="0">
                <a:ln w="635">
                  <a:noFill/>
                </a:ln>
              </a:rPr>
              <a:t>unchanged at £0.5m due to portfolio modernisation &amp; redevelopment. </a:t>
            </a:r>
          </a:p>
          <a:p>
            <a:pPr marL="458788" lvl="1" indent="-458788">
              <a:lnSpc>
                <a:spcPct val="150000"/>
              </a:lnSpc>
              <a:buClr>
                <a:srgbClr val="58BAB1"/>
              </a:buClr>
              <a:buFont typeface="Wingdings" panose="05000000000000000000" pitchFamily="2" charset="2"/>
              <a:buChar char="v"/>
              <a:defRPr/>
            </a:pPr>
            <a:r>
              <a:rPr lang="en-GB" sz="1600" b="1" dirty="0" smtClean="0">
                <a:ln w="635">
                  <a:noFill/>
                </a:ln>
              </a:rPr>
              <a:t>4x4 </a:t>
            </a:r>
            <a:r>
              <a:rPr lang="en-GB" sz="1600" b="1" dirty="0">
                <a:ln w="635">
                  <a:noFill/>
                </a:ln>
              </a:rPr>
              <a:t>Sales  </a:t>
            </a:r>
            <a:r>
              <a:rPr lang="en-GB" sz="1400" dirty="0">
                <a:ln w="635">
                  <a:noFill/>
                </a:ln>
              </a:rPr>
              <a:t>+4.5% to £3.0m (</a:t>
            </a:r>
            <a:r>
              <a:rPr lang="en-GB" sz="1400" dirty="0" smtClean="0">
                <a:ln w="635">
                  <a:noFill/>
                </a:ln>
              </a:rPr>
              <a:t>2018: £2.9m). </a:t>
            </a:r>
          </a:p>
          <a:p>
            <a:pPr marL="858838" lvl="2" indent="-458788">
              <a:lnSpc>
                <a:spcPct val="150000"/>
              </a:lnSpc>
              <a:buClr>
                <a:srgbClr val="58BAB1"/>
              </a:buClr>
              <a:buFont typeface="Wingdings" panose="05000000000000000000" pitchFamily="2" charset="2"/>
              <a:buChar char="v"/>
              <a:defRPr/>
            </a:pPr>
            <a:r>
              <a:rPr lang="en-GB" sz="1200" dirty="0">
                <a:ln w="635">
                  <a:noFill/>
                </a:ln>
              </a:rPr>
              <a:t>76 vehicle sales vs 77 but 28 new sales (vs 20) helped </a:t>
            </a:r>
            <a:r>
              <a:rPr lang="en-GB" sz="1200" dirty="0" smtClean="0">
                <a:ln w="635">
                  <a:noFill/>
                </a:ln>
              </a:rPr>
              <a:t>vehicle sales revenue &amp; margins.</a:t>
            </a:r>
          </a:p>
          <a:p>
            <a:pPr marL="858838" lvl="2" indent="-458788">
              <a:lnSpc>
                <a:spcPct val="150000"/>
              </a:lnSpc>
              <a:buClr>
                <a:srgbClr val="58BAB1"/>
              </a:buClr>
              <a:buFont typeface="Wingdings" panose="05000000000000000000" pitchFamily="2" charset="2"/>
              <a:buChar char="v"/>
              <a:defRPr/>
            </a:pPr>
            <a:r>
              <a:rPr lang="en-GB" sz="1200" dirty="0" smtClean="0">
                <a:ln w="635">
                  <a:noFill/>
                </a:ln>
              </a:rPr>
              <a:t>Lower </a:t>
            </a:r>
            <a:r>
              <a:rPr lang="en-GB" sz="1200" dirty="0">
                <a:ln w="635">
                  <a:noFill/>
                </a:ln>
              </a:rPr>
              <a:t>corporate rental demand for 55 unit hire </a:t>
            </a:r>
            <a:r>
              <a:rPr lang="en-GB" sz="1200" dirty="0" smtClean="0">
                <a:ln w="635">
                  <a:noFill/>
                </a:ln>
              </a:rPr>
              <a:t>fleet.</a:t>
            </a:r>
            <a:endParaRPr lang="en-GB" sz="1000" dirty="0" smtClean="0">
              <a:ln w="635">
                <a:noFill/>
              </a:ln>
              <a:solidFill>
                <a:srgbClr val="1F2846"/>
              </a:solidFill>
            </a:endParaRPr>
          </a:p>
          <a:p>
            <a:pPr marL="858838" lvl="2" indent="-458788">
              <a:lnSpc>
                <a:spcPct val="150000"/>
              </a:lnSpc>
              <a:buClr>
                <a:srgbClr val="58BAB1"/>
              </a:buClr>
              <a:buFont typeface="Wingdings" panose="05000000000000000000" pitchFamily="2" charset="2"/>
              <a:buChar char="v"/>
              <a:defRPr/>
            </a:pPr>
            <a:r>
              <a:rPr lang="en-GB" sz="1200" dirty="0" smtClean="0">
                <a:ln w="635">
                  <a:noFill/>
                </a:ln>
              </a:rPr>
              <a:t>Solid </a:t>
            </a:r>
            <a:r>
              <a:rPr lang="en-GB" sz="1200" dirty="0">
                <a:ln w="635">
                  <a:noFill/>
                </a:ln>
              </a:rPr>
              <a:t>parts and service </a:t>
            </a:r>
            <a:r>
              <a:rPr lang="en-GB" sz="1200" dirty="0" smtClean="0">
                <a:ln w="635">
                  <a:noFill/>
                </a:ln>
              </a:rPr>
              <a:t>contribution.</a:t>
            </a:r>
            <a:r>
              <a:rPr lang="en-GB" sz="1000" dirty="0" smtClean="0">
                <a:ln w="635">
                  <a:noFill/>
                </a:ln>
                <a:solidFill>
                  <a:srgbClr val="1F2846"/>
                </a:solidFill>
              </a:rPr>
              <a:t>  </a:t>
            </a:r>
            <a:endParaRPr lang="en-GB" sz="1000" dirty="0">
              <a:ln w="635">
                <a:noFill/>
              </a:ln>
              <a:solidFill>
                <a:srgbClr val="1F2846"/>
              </a:solidFill>
            </a:endParaRPr>
          </a:p>
          <a:p>
            <a:endParaRPr lang="en-GB" sz="1600" dirty="0">
              <a:ln w="635">
                <a:noFill/>
              </a:ln>
            </a:endParaRPr>
          </a:p>
          <a:p>
            <a:endParaRPr lang="en-US" dirty="0"/>
          </a:p>
        </p:txBody>
      </p:sp>
      <p:sp>
        <p:nvSpPr>
          <p:cNvPr id="3" name="Slide Number Placeholder 2"/>
          <p:cNvSpPr>
            <a:spLocks noGrp="1"/>
          </p:cNvSpPr>
          <p:nvPr>
            <p:ph type="sldNum" sz="quarter" idx="12"/>
          </p:nvPr>
        </p:nvSpPr>
        <p:spPr/>
        <p:txBody>
          <a:bodyPr/>
          <a:lstStyle/>
          <a:p>
            <a:fld id="{63A9AF46-3E10-44FA-97E5-E8F482202D9A}" type="slidenum">
              <a:rPr lang="en-GB" smtClean="0"/>
              <a:pPr/>
              <a:t>8</a:t>
            </a:fld>
            <a:endParaRPr lang="en-GB" dirty="0"/>
          </a:p>
        </p:txBody>
      </p:sp>
      <p:sp>
        <p:nvSpPr>
          <p:cNvPr id="4" name="Title 3"/>
          <p:cNvSpPr>
            <a:spLocks noGrp="1"/>
          </p:cNvSpPr>
          <p:nvPr>
            <p:ph type="title"/>
          </p:nvPr>
        </p:nvSpPr>
        <p:spPr/>
        <p:txBody>
          <a:bodyPr>
            <a:noAutofit/>
          </a:bodyPr>
          <a:lstStyle/>
          <a:p>
            <a:pPr fontAlgn="auto">
              <a:spcAft>
                <a:spcPts val="0"/>
              </a:spcAft>
              <a:defRPr/>
            </a:pPr>
            <a:r>
              <a:rPr lang="en-US" sz="2600" b="1" dirty="0" smtClean="0">
                <a:solidFill>
                  <a:schemeClr val="accent1"/>
                </a:solidFill>
              </a:rPr>
              <a:t>FIC Overview </a:t>
            </a:r>
            <a:r>
              <a:rPr lang="en-US" sz="2600" dirty="0">
                <a:solidFill>
                  <a:schemeClr val="accent1"/>
                </a:solidFill>
              </a:rPr>
              <a:t>:</a:t>
            </a:r>
            <a:r>
              <a:rPr lang="en-US" sz="2600" dirty="0"/>
              <a:t> </a:t>
            </a:r>
            <a:r>
              <a:rPr lang="en-US" sz="1800" b="1" dirty="0" smtClean="0">
                <a:solidFill>
                  <a:schemeClr val="accent1"/>
                </a:solidFill>
              </a:rPr>
              <a:t>Year ended 31 March 2019</a:t>
            </a:r>
            <a:endParaRPr lang="en-GB" altLang="en-US" sz="1800" b="1" dirty="0">
              <a:solidFill>
                <a:schemeClr val="accent1"/>
              </a:solidFill>
            </a:endParaRPr>
          </a:p>
        </p:txBody>
      </p:sp>
    </p:spTree>
    <p:extLst>
      <p:ext uri="{BB962C8B-B14F-4D97-AF65-F5344CB8AC3E}">
        <p14:creationId xmlns:p14="http://schemas.microsoft.com/office/powerpoint/2010/main" val="12803542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3A9AF46-3E10-44FA-97E5-E8F482202D9A}" type="slidenum">
              <a:rPr lang="en-GB" smtClean="0"/>
              <a:pPr/>
              <a:t>9</a:t>
            </a:fld>
            <a:endParaRPr lang="en-GB"/>
          </a:p>
        </p:txBody>
      </p:sp>
      <p:sp>
        <p:nvSpPr>
          <p:cNvPr id="4" name="Title 3"/>
          <p:cNvSpPr>
            <a:spLocks noGrp="1"/>
          </p:cNvSpPr>
          <p:nvPr>
            <p:ph type="title"/>
          </p:nvPr>
        </p:nvSpPr>
        <p:spPr>
          <a:xfrm>
            <a:off x="718457" y="297455"/>
            <a:ext cx="7968343" cy="584288"/>
          </a:xfrm>
        </p:spPr>
        <p:txBody>
          <a:bodyPr>
            <a:noAutofit/>
          </a:bodyPr>
          <a:lstStyle/>
          <a:p>
            <a:pPr fontAlgn="auto">
              <a:spcAft>
                <a:spcPts val="0"/>
              </a:spcAft>
              <a:defRPr/>
            </a:pPr>
            <a:r>
              <a:rPr lang="en-GB" altLang="en-US" sz="2900" b="1" dirty="0" smtClean="0">
                <a:solidFill>
                  <a:srgbClr val="58BAB1"/>
                </a:solidFill>
              </a:rPr>
              <a:t>FIC – </a:t>
            </a:r>
            <a:r>
              <a:rPr lang="en-GB" altLang="en-US" sz="2400" b="1" dirty="0" smtClean="0">
                <a:solidFill>
                  <a:srgbClr val="58BAB1"/>
                </a:solidFill>
              </a:rPr>
              <a:t>New rental properties under construction</a:t>
            </a:r>
            <a:endParaRPr lang="en-GB" altLang="en-US" sz="2400" b="1" dirty="0">
              <a:solidFill>
                <a:srgbClr val="58BAB1"/>
              </a:solidFill>
            </a:endParaRPr>
          </a:p>
        </p:txBody>
      </p:sp>
      <p:pic>
        <p:nvPicPr>
          <p:cNvPr id="2050" name="Picture 2"/>
          <p:cNvPicPr>
            <a:picLocks noGrp="1" noChangeAspect="1" noChangeArrowheads="1"/>
          </p:cNvPicPr>
          <p:nvPr>
            <p:ph type="pic" sz="quarter" idx="13"/>
          </p:nvPr>
        </p:nvPicPr>
        <p:blipFill>
          <a:blip r:embed="rId2">
            <a:extLst>
              <a:ext uri="{28A0092B-C50C-407E-A947-70E740481C1C}">
                <a14:useLocalDpi xmlns:a14="http://schemas.microsoft.com/office/drawing/2010/main" val="0"/>
              </a:ext>
            </a:extLst>
          </a:blip>
          <a:srcRect b="18"/>
          <a:stretch>
            <a:fillRect/>
          </a:stretch>
        </p:blipFill>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8844566"/>
      </p:ext>
    </p:extLst>
  </p:cSld>
  <p:clrMapOvr>
    <a:masterClrMapping/>
  </p:clrMapOvr>
  <p:timing>
    <p:tnLst>
      <p:par>
        <p:cTn id="1" dur="indefinite" restart="never" nodeType="tmRoot"/>
      </p:par>
    </p:tnLst>
  </p:timing>
</p:sld>
</file>

<file path=ppt/theme/theme1.xml><?xml version="1.0" encoding="utf-8"?>
<a:theme xmlns:a="http://schemas.openxmlformats.org/drawingml/2006/main" name="FIH-theme">
  <a:themeElements>
    <a:clrScheme name="Custom 2">
      <a:dk1>
        <a:srgbClr val="1E2746"/>
      </a:dk1>
      <a:lt1>
        <a:srgbClr val="F2F2F2"/>
      </a:lt1>
      <a:dk2>
        <a:srgbClr val="1E2746"/>
      </a:dk2>
      <a:lt2>
        <a:srgbClr val="FEFFFF"/>
      </a:lt2>
      <a:accent1>
        <a:srgbClr val="52C0BD"/>
      </a:accent1>
      <a:accent2>
        <a:srgbClr val="D5D5D5"/>
      </a:accent2>
      <a:accent3>
        <a:srgbClr val="FEFFFF"/>
      </a:accent3>
      <a:accent4>
        <a:srgbClr val="1E2746"/>
      </a:accent4>
      <a:accent5>
        <a:srgbClr val="1E2746"/>
      </a:accent5>
      <a:accent6>
        <a:srgbClr val="1E2746"/>
      </a:accent6>
      <a:hlink>
        <a:srgbClr val="1E2746"/>
      </a:hlink>
      <a:folHlink>
        <a:srgbClr val="1E274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FIH-template" id="{AA37AA4C-F6D7-4040-8E82-3515F450E7B0}" vid="{567E796B-FE5C-3142-AE84-FE3B4063EB1D}"/>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FIH-template</Template>
  <TotalTime>342</TotalTime>
  <Words>2861</Words>
  <Application>Microsoft Office PowerPoint</Application>
  <PresentationFormat>On-screen Show (4:3)</PresentationFormat>
  <Paragraphs>554</Paragraphs>
  <Slides>27</Slides>
  <Notes>8</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FIH-theme</vt:lpstr>
      <vt:lpstr>1_Custom Design</vt:lpstr>
      <vt:lpstr>Full Year Results:  Year ended 31 March  2019   </vt:lpstr>
      <vt:lpstr>Results Overview : Year ended 31 March 2019 </vt:lpstr>
      <vt:lpstr>FIH March 2019 Results : Trading Overview </vt:lpstr>
      <vt:lpstr> Trading Overview : Year ended 31 March 2019  </vt:lpstr>
      <vt:lpstr>Split by Business  :   Year ended 31 March 2019  </vt:lpstr>
      <vt:lpstr>Falkland Islands Company (FIC)</vt:lpstr>
      <vt:lpstr>FIC : Trading overview </vt:lpstr>
      <vt:lpstr>FIC Overview : Year ended 31 March 2019</vt:lpstr>
      <vt:lpstr>FIC – New rental properties under construction</vt:lpstr>
      <vt:lpstr>FIC Overview continued: Year ended 31 March 2019</vt:lpstr>
      <vt:lpstr>FIC New Agency Launch Delivered November 2018 </vt:lpstr>
      <vt:lpstr>FIC : Outlook June 2019 </vt:lpstr>
      <vt:lpstr>Momart : Fine art storage facilities, Leyton East London </vt:lpstr>
      <vt:lpstr>Momart : Year ended 31 March  2019</vt:lpstr>
      <vt:lpstr>Momart : Trading Summary  </vt:lpstr>
      <vt:lpstr>Momart : Leyton Units now 81% full – 19k sq ft to let   </vt:lpstr>
      <vt:lpstr>Gosport Ferry (PHFC)</vt:lpstr>
      <vt:lpstr>Gosport Ferry (PHFC) – Trading P&amp;L </vt:lpstr>
      <vt:lpstr>Gosport Ferry :  Year ended 31 March 2019 </vt:lpstr>
      <vt:lpstr>Gosport Ferry (PHFC) </vt:lpstr>
      <vt:lpstr>FIH : Strategy</vt:lpstr>
      <vt:lpstr>Outlook - June 2019 </vt:lpstr>
      <vt:lpstr>Appendices</vt:lpstr>
      <vt:lpstr>Cash flow - for the year ended 31 March</vt:lpstr>
      <vt:lpstr>Balance sheet</vt:lpstr>
      <vt:lpstr>Borrowings, Cash &amp; Liquidity</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Overview – Summer 2016</dc:title>
  <dc:creator>TL GD</dc:creator>
  <cp:lastModifiedBy>Carol</cp:lastModifiedBy>
  <cp:revision>217</cp:revision>
  <cp:lastPrinted>2017-06-12T17:21:45Z</cp:lastPrinted>
  <dcterms:created xsi:type="dcterms:W3CDTF">2016-10-03T12:08:30Z</dcterms:created>
  <dcterms:modified xsi:type="dcterms:W3CDTF">2019-06-10T16:14:26Z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632381</vt:lpwstr>
  </property>
  <property fmtid="{D5CDD505-2E9C-101B-9397-08002B2CF9AE}" pid="3" name="NXPowerLiteSettings">
    <vt:lpwstr>F7000400038000</vt:lpwstr>
  </property>
  <property fmtid="{D5CDD505-2E9C-101B-9397-08002B2CF9AE}" pid="4" name="NXPowerLiteVersion">
    <vt:lpwstr>D7.0.6</vt:lpwstr>
  </property>
</Properties>
</file>